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5"/>
  </p:notesMasterIdLst>
  <p:sldIdLst>
    <p:sldId id="278" r:id="rId2"/>
    <p:sldId id="279" r:id="rId3"/>
    <p:sldId id="284" r:id="rId4"/>
    <p:sldId id="289" r:id="rId5"/>
    <p:sldId id="290" r:id="rId6"/>
    <p:sldId id="291" r:id="rId7"/>
    <p:sldId id="292" r:id="rId8"/>
    <p:sldId id="293" r:id="rId9"/>
    <p:sldId id="295" r:id="rId10"/>
    <p:sldId id="296" r:id="rId11"/>
    <p:sldId id="297" r:id="rId12"/>
    <p:sldId id="298" r:id="rId13"/>
    <p:sldId id="299" r:id="rId14"/>
    <p:sldId id="350" r:id="rId15"/>
    <p:sldId id="302" r:id="rId16"/>
    <p:sldId id="303" r:id="rId17"/>
    <p:sldId id="300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42" r:id="rId40"/>
    <p:sldId id="333" r:id="rId41"/>
    <p:sldId id="334" r:id="rId42"/>
    <p:sldId id="337" r:id="rId43"/>
    <p:sldId id="338" r:id="rId44"/>
    <p:sldId id="339" r:id="rId45"/>
    <p:sldId id="340" r:id="rId46"/>
    <p:sldId id="341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5" r:id="rId82"/>
    <p:sldId id="386" r:id="rId83"/>
    <p:sldId id="391" r:id="rId8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pos="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632"/>
  </p:normalViewPr>
  <p:slideViewPr>
    <p:cSldViewPr snapToGrid="0">
      <p:cViewPr varScale="1">
        <p:scale>
          <a:sx n="61" d="100"/>
          <a:sy n="61" d="100"/>
        </p:scale>
        <p:origin x="456" y="200"/>
      </p:cViewPr>
      <p:guideLst>
        <p:guide orient="horz" pos="709"/>
        <p:guide pos="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D30B1-A791-8543-B865-72F7E6FF6E38}" type="doc">
      <dgm:prSet loTypeId="urn:microsoft.com/office/officeart/2005/8/layout/hProcess9" loCatId="" qsTypeId="urn:microsoft.com/office/officeart/2005/8/quickstyle/simple4" qsCatId="simple" csTypeId="urn:microsoft.com/office/officeart/2005/8/colors/accent2_2" csCatId="accent2" phldr="1"/>
      <dgm:spPr/>
    </dgm:pt>
    <dgm:pt modelId="{028EEB17-A710-B144-A94B-D25144531497}">
      <dgm:prSet phldrT="[文本]"/>
      <dgm:spPr/>
      <dgm:t>
        <a:bodyPr/>
        <a:lstStyle/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收集</a:t>
          </a:r>
          <a:endParaRPr lang="zh-CN" altLang="en-US" b="1" i="0" dirty="0">
            <a:latin typeface="Heiti SC Medium" charset="-122"/>
            <a:ea typeface="Heiti SC Medium" charset="-122"/>
            <a:cs typeface="Heiti SC Medium" charset="-122"/>
          </a:endParaRPr>
        </a:p>
      </dgm:t>
    </dgm:pt>
    <dgm:pt modelId="{38E10310-C385-A34C-AD12-E979CEC5503C}" type="parTrans" cxnId="{55A8A799-6133-3A46-97B6-854183C54B7F}">
      <dgm:prSet/>
      <dgm:spPr/>
      <dgm:t>
        <a:bodyPr/>
        <a:lstStyle/>
        <a:p>
          <a:endParaRPr lang="zh-CN" altLang="en-US"/>
        </a:p>
      </dgm:t>
    </dgm:pt>
    <dgm:pt modelId="{EDB052D5-E25F-8043-ADD0-717DDD100B54}" type="sibTrans" cxnId="{55A8A799-6133-3A46-97B6-854183C54B7F}">
      <dgm:prSet/>
      <dgm:spPr/>
      <dgm:t>
        <a:bodyPr/>
        <a:lstStyle/>
        <a:p>
          <a:endParaRPr lang="zh-CN" altLang="en-US"/>
        </a:p>
      </dgm:t>
    </dgm:pt>
    <dgm:pt modelId="{F0E09638-572A-6941-B1FF-929FD79865D8}">
      <dgm:prSet phldrT="[文本]"/>
      <dgm:spPr/>
      <dgm:t>
        <a:bodyPr/>
        <a:lstStyle/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整理</a:t>
          </a:r>
          <a:endParaRPr lang="zh-CN" altLang="en-US" b="1" i="0" dirty="0">
            <a:latin typeface="Heiti SC Medium" charset="-122"/>
            <a:ea typeface="Heiti SC Medium" charset="-122"/>
            <a:cs typeface="Heiti SC Medium" charset="-122"/>
          </a:endParaRPr>
        </a:p>
      </dgm:t>
    </dgm:pt>
    <dgm:pt modelId="{25338391-F29D-0D4C-97AD-879FCDEE59A7}" type="parTrans" cxnId="{D5600DD9-CED9-884E-B6F6-9DC9900B812F}">
      <dgm:prSet/>
      <dgm:spPr/>
      <dgm:t>
        <a:bodyPr/>
        <a:lstStyle/>
        <a:p>
          <a:endParaRPr lang="zh-CN" altLang="en-US"/>
        </a:p>
      </dgm:t>
    </dgm:pt>
    <dgm:pt modelId="{4E43431F-755D-EC4D-BB2A-8AF5ACFEEC87}" type="sibTrans" cxnId="{D5600DD9-CED9-884E-B6F6-9DC9900B812F}">
      <dgm:prSet/>
      <dgm:spPr/>
      <dgm:t>
        <a:bodyPr/>
        <a:lstStyle/>
        <a:p>
          <a:endParaRPr lang="zh-CN" altLang="en-US"/>
        </a:p>
      </dgm:t>
    </dgm:pt>
    <dgm:pt modelId="{12B4BF0E-E0B0-0548-86E5-0F3884C207F6}">
      <dgm:prSet phldrT="[文本]"/>
      <dgm:spPr/>
      <dgm:t>
        <a:bodyPr/>
        <a:lstStyle/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描述</a:t>
          </a:r>
          <a:endParaRPr lang="zh-CN" altLang="en-US" b="1" i="0" dirty="0">
            <a:latin typeface="Heiti SC Medium" charset="-122"/>
            <a:ea typeface="Heiti SC Medium" charset="-122"/>
            <a:cs typeface="Heiti SC Medium" charset="-122"/>
          </a:endParaRPr>
        </a:p>
      </dgm:t>
    </dgm:pt>
    <dgm:pt modelId="{7C741170-B5CE-FB46-8CD0-42CECAAB8232}" type="parTrans" cxnId="{85E6EA5F-A490-3E4B-AC75-7355FC45029B}">
      <dgm:prSet/>
      <dgm:spPr/>
      <dgm:t>
        <a:bodyPr/>
        <a:lstStyle/>
        <a:p>
          <a:endParaRPr lang="zh-CN" altLang="en-US"/>
        </a:p>
      </dgm:t>
    </dgm:pt>
    <dgm:pt modelId="{87B55C37-4BBD-A248-8479-1977BEB7F775}" type="sibTrans" cxnId="{85E6EA5F-A490-3E4B-AC75-7355FC45029B}">
      <dgm:prSet/>
      <dgm:spPr/>
      <dgm:t>
        <a:bodyPr/>
        <a:lstStyle/>
        <a:p>
          <a:endParaRPr lang="zh-CN" altLang="en-US"/>
        </a:p>
      </dgm:t>
    </dgm:pt>
    <dgm:pt modelId="{2EF810A7-1ABA-0044-AEBA-3AD4830DFD2F}">
      <dgm:prSet/>
      <dgm:spPr/>
      <dgm:t>
        <a:bodyPr/>
        <a:lstStyle/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r>
            <a:rPr lang="zh-CN" altLang="en-US" b="1" i="0" dirty="0" smtClean="0">
              <a:latin typeface="Heiti SC Medium" charset="-122"/>
              <a:ea typeface="Heiti SC Medium" charset="-122"/>
              <a:cs typeface="Heiti SC Medium" charset="-122"/>
            </a:rPr>
            <a:t>分析</a:t>
          </a:r>
          <a:endParaRPr lang="zh-CN" altLang="en-US" b="1" i="0" dirty="0">
            <a:latin typeface="Heiti SC Medium" charset="-122"/>
            <a:ea typeface="Heiti SC Medium" charset="-122"/>
            <a:cs typeface="Heiti SC Medium" charset="-122"/>
          </a:endParaRPr>
        </a:p>
      </dgm:t>
    </dgm:pt>
    <dgm:pt modelId="{79B22E64-FB83-854B-BF7B-CB7776C7CA58}" type="parTrans" cxnId="{E3AFA1BE-E2DB-4543-BE3A-4A5DC43B7073}">
      <dgm:prSet/>
      <dgm:spPr/>
      <dgm:t>
        <a:bodyPr/>
        <a:lstStyle/>
        <a:p>
          <a:endParaRPr lang="zh-CN" altLang="en-US"/>
        </a:p>
      </dgm:t>
    </dgm:pt>
    <dgm:pt modelId="{553808E5-293F-7841-895D-2D785DBCBD37}" type="sibTrans" cxnId="{E3AFA1BE-E2DB-4543-BE3A-4A5DC43B7073}">
      <dgm:prSet/>
      <dgm:spPr/>
      <dgm:t>
        <a:bodyPr/>
        <a:lstStyle/>
        <a:p>
          <a:endParaRPr lang="zh-CN" altLang="en-US"/>
        </a:p>
      </dgm:t>
    </dgm:pt>
    <dgm:pt modelId="{8ABA9E7F-75FF-D344-B7DC-C89CE0E20D21}" type="pres">
      <dgm:prSet presAssocID="{11FD30B1-A791-8543-B865-72F7E6FF6E38}" presName="CompostProcess" presStyleCnt="0">
        <dgm:presLayoutVars>
          <dgm:dir/>
          <dgm:resizeHandles val="exact"/>
        </dgm:presLayoutVars>
      </dgm:prSet>
      <dgm:spPr/>
    </dgm:pt>
    <dgm:pt modelId="{98D97860-DE75-0F44-9F46-52861BB30150}" type="pres">
      <dgm:prSet presAssocID="{11FD30B1-A791-8543-B865-72F7E6FF6E38}" presName="arrow" presStyleLbl="bgShp" presStyleIdx="0" presStyleCnt="1"/>
      <dgm:spPr/>
    </dgm:pt>
    <dgm:pt modelId="{53EB58BF-2235-9044-AD82-0C601347C5A5}" type="pres">
      <dgm:prSet presAssocID="{11FD30B1-A791-8543-B865-72F7E6FF6E38}" presName="linearProcess" presStyleCnt="0"/>
      <dgm:spPr/>
    </dgm:pt>
    <dgm:pt modelId="{B0564EA5-3296-8242-BC51-C0759DEE6A79}" type="pres">
      <dgm:prSet presAssocID="{028EEB17-A710-B144-A94B-D2514453149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B97FE-4F05-6648-B80F-CA09E6A87550}" type="pres">
      <dgm:prSet presAssocID="{EDB052D5-E25F-8043-ADD0-717DDD100B54}" presName="sibTrans" presStyleCnt="0"/>
      <dgm:spPr/>
    </dgm:pt>
    <dgm:pt modelId="{5A635AD5-E03D-B945-9A82-1304558C4F6C}" type="pres">
      <dgm:prSet presAssocID="{F0E09638-572A-6941-B1FF-929FD79865D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E5EAE4-E9AE-B74B-8516-87C77A11C23F}" type="pres">
      <dgm:prSet presAssocID="{4E43431F-755D-EC4D-BB2A-8AF5ACFEEC87}" presName="sibTrans" presStyleCnt="0"/>
      <dgm:spPr/>
    </dgm:pt>
    <dgm:pt modelId="{AD0C09A1-9AA6-F048-840E-4800E8999367}" type="pres">
      <dgm:prSet presAssocID="{12B4BF0E-E0B0-0548-86E5-0F3884C207F6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D28F02-FCDB-D24D-9F9B-79EBF07AECCF}" type="pres">
      <dgm:prSet presAssocID="{87B55C37-4BBD-A248-8479-1977BEB7F775}" presName="sibTrans" presStyleCnt="0"/>
      <dgm:spPr/>
    </dgm:pt>
    <dgm:pt modelId="{4BCF0F97-0B04-ED40-90EE-C4021E1D69C9}" type="pres">
      <dgm:prSet presAssocID="{2EF810A7-1ABA-0044-AEBA-3AD4830DFD2F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ED8AFA-6041-034D-9494-4DB26ED92F68}" type="presOf" srcId="{028EEB17-A710-B144-A94B-D25144531497}" destId="{B0564EA5-3296-8242-BC51-C0759DEE6A79}" srcOrd="0" destOrd="0" presId="urn:microsoft.com/office/officeart/2005/8/layout/hProcess9"/>
    <dgm:cxn modelId="{7CF1A8FF-3556-9B49-B69D-866E515E7893}" type="presOf" srcId="{2EF810A7-1ABA-0044-AEBA-3AD4830DFD2F}" destId="{4BCF0F97-0B04-ED40-90EE-C4021E1D69C9}" srcOrd="0" destOrd="0" presId="urn:microsoft.com/office/officeart/2005/8/layout/hProcess9"/>
    <dgm:cxn modelId="{4A616D27-5EDD-FB44-B701-4EE2AB548B7E}" type="presOf" srcId="{12B4BF0E-E0B0-0548-86E5-0F3884C207F6}" destId="{AD0C09A1-9AA6-F048-840E-4800E8999367}" srcOrd="0" destOrd="0" presId="urn:microsoft.com/office/officeart/2005/8/layout/hProcess9"/>
    <dgm:cxn modelId="{E3AFA1BE-E2DB-4543-BE3A-4A5DC43B7073}" srcId="{11FD30B1-A791-8543-B865-72F7E6FF6E38}" destId="{2EF810A7-1ABA-0044-AEBA-3AD4830DFD2F}" srcOrd="3" destOrd="0" parTransId="{79B22E64-FB83-854B-BF7B-CB7776C7CA58}" sibTransId="{553808E5-293F-7841-895D-2D785DBCBD37}"/>
    <dgm:cxn modelId="{8A8C6808-4F47-7F45-882E-EB23AB4DF230}" type="presOf" srcId="{11FD30B1-A791-8543-B865-72F7E6FF6E38}" destId="{8ABA9E7F-75FF-D344-B7DC-C89CE0E20D21}" srcOrd="0" destOrd="0" presId="urn:microsoft.com/office/officeart/2005/8/layout/hProcess9"/>
    <dgm:cxn modelId="{BCA04451-4F6E-BD42-9F7F-0D0BEADE73EB}" type="presOf" srcId="{F0E09638-572A-6941-B1FF-929FD79865D8}" destId="{5A635AD5-E03D-B945-9A82-1304558C4F6C}" srcOrd="0" destOrd="0" presId="urn:microsoft.com/office/officeart/2005/8/layout/hProcess9"/>
    <dgm:cxn modelId="{D5600DD9-CED9-884E-B6F6-9DC9900B812F}" srcId="{11FD30B1-A791-8543-B865-72F7E6FF6E38}" destId="{F0E09638-572A-6941-B1FF-929FD79865D8}" srcOrd="1" destOrd="0" parTransId="{25338391-F29D-0D4C-97AD-879FCDEE59A7}" sibTransId="{4E43431F-755D-EC4D-BB2A-8AF5ACFEEC87}"/>
    <dgm:cxn modelId="{85E6EA5F-A490-3E4B-AC75-7355FC45029B}" srcId="{11FD30B1-A791-8543-B865-72F7E6FF6E38}" destId="{12B4BF0E-E0B0-0548-86E5-0F3884C207F6}" srcOrd="2" destOrd="0" parTransId="{7C741170-B5CE-FB46-8CD0-42CECAAB8232}" sibTransId="{87B55C37-4BBD-A248-8479-1977BEB7F775}"/>
    <dgm:cxn modelId="{55A8A799-6133-3A46-97B6-854183C54B7F}" srcId="{11FD30B1-A791-8543-B865-72F7E6FF6E38}" destId="{028EEB17-A710-B144-A94B-D25144531497}" srcOrd="0" destOrd="0" parTransId="{38E10310-C385-A34C-AD12-E979CEC5503C}" sibTransId="{EDB052D5-E25F-8043-ADD0-717DDD100B54}"/>
    <dgm:cxn modelId="{2BDD4668-1663-D846-ADF3-7C5E3B3A44DA}" type="presParOf" srcId="{8ABA9E7F-75FF-D344-B7DC-C89CE0E20D21}" destId="{98D97860-DE75-0F44-9F46-52861BB30150}" srcOrd="0" destOrd="0" presId="urn:microsoft.com/office/officeart/2005/8/layout/hProcess9"/>
    <dgm:cxn modelId="{7F83A414-72FC-1340-A16C-B2BC259CBCAC}" type="presParOf" srcId="{8ABA9E7F-75FF-D344-B7DC-C89CE0E20D21}" destId="{53EB58BF-2235-9044-AD82-0C601347C5A5}" srcOrd="1" destOrd="0" presId="urn:microsoft.com/office/officeart/2005/8/layout/hProcess9"/>
    <dgm:cxn modelId="{5FF8D7E7-8FBE-9E48-A33B-50F309462FC6}" type="presParOf" srcId="{53EB58BF-2235-9044-AD82-0C601347C5A5}" destId="{B0564EA5-3296-8242-BC51-C0759DEE6A79}" srcOrd="0" destOrd="0" presId="urn:microsoft.com/office/officeart/2005/8/layout/hProcess9"/>
    <dgm:cxn modelId="{4076AEFE-B31A-3D47-9946-EE8282C95587}" type="presParOf" srcId="{53EB58BF-2235-9044-AD82-0C601347C5A5}" destId="{35FB97FE-4F05-6648-B80F-CA09E6A87550}" srcOrd="1" destOrd="0" presId="urn:microsoft.com/office/officeart/2005/8/layout/hProcess9"/>
    <dgm:cxn modelId="{73CAEFD4-4607-F649-AB70-D615988CAA59}" type="presParOf" srcId="{53EB58BF-2235-9044-AD82-0C601347C5A5}" destId="{5A635AD5-E03D-B945-9A82-1304558C4F6C}" srcOrd="2" destOrd="0" presId="urn:microsoft.com/office/officeart/2005/8/layout/hProcess9"/>
    <dgm:cxn modelId="{BCC4DD89-307A-7C4D-BA22-FD1875F94564}" type="presParOf" srcId="{53EB58BF-2235-9044-AD82-0C601347C5A5}" destId="{0FE5EAE4-E9AE-B74B-8516-87C77A11C23F}" srcOrd="3" destOrd="0" presId="urn:microsoft.com/office/officeart/2005/8/layout/hProcess9"/>
    <dgm:cxn modelId="{D8C25223-99D6-BF47-81C4-C3EDAA869632}" type="presParOf" srcId="{53EB58BF-2235-9044-AD82-0C601347C5A5}" destId="{AD0C09A1-9AA6-F048-840E-4800E8999367}" srcOrd="4" destOrd="0" presId="urn:microsoft.com/office/officeart/2005/8/layout/hProcess9"/>
    <dgm:cxn modelId="{65BDCE9B-6619-7B41-81A9-65496FED5A9C}" type="presParOf" srcId="{53EB58BF-2235-9044-AD82-0C601347C5A5}" destId="{79D28F02-FCDB-D24D-9F9B-79EBF07AECCF}" srcOrd="5" destOrd="0" presId="urn:microsoft.com/office/officeart/2005/8/layout/hProcess9"/>
    <dgm:cxn modelId="{FAA5F338-CD19-0747-AF1D-49332566D50C}" type="presParOf" srcId="{53EB58BF-2235-9044-AD82-0C601347C5A5}" destId="{4BCF0F97-0B04-ED40-90EE-C4021E1D69C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97860-DE75-0F44-9F46-52861BB30150}">
      <dsp:nvSpPr>
        <dsp:cNvPr id="0" name=""/>
        <dsp:cNvSpPr/>
      </dsp:nvSpPr>
      <dsp:spPr>
        <a:xfrm>
          <a:off x="609599" y="0"/>
          <a:ext cx="6908800" cy="382058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564EA5-3296-8242-BC51-C0759DEE6A79}">
      <dsp:nvSpPr>
        <dsp:cNvPr id="0" name=""/>
        <dsp:cNvSpPr/>
      </dsp:nvSpPr>
      <dsp:spPr>
        <a:xfrm>
          <a:off x="2778" y="1146174"/>
          <a:ext cx="1804987" cy="15282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收集</a:t>
          </a:r>
          <a:endParaRPr lang="zh-CN" altLang="en-US" sz="3100" b="1" i="0" kern="1200" dirty="0">
            <a:latin typeface="Heiti SC Medium" charset="-122"/>
            <a:ea typeface="Heiti SC Medium" charset="-122"/>
            <a:cs typeface="Heiti SC Medium" charset="-122"/>
          </a:endParaRPr>
        </a:p>
      </dsp:txBody>
      <dsp:txXfrm>
        <a:off x="77380" y="1220776"/>
        <a:ext cx="1655783" cy="1379029"/>
      </dsp:txXfrm>
    </dsp:sp>
    <dsp:sp modelId="{5A635AD5-E03D-B945-9A82-1304558C4F6C}">
      <dsp:nvSpPr>
        <dsp:cNvPr id="0" name=""/>
        <dsp:cNvSpPr/>
      </dsp:nvSpPr>
      <dsp:spPr>
        <a:xfrm>
          <a:off x="2108596" y="1146174"/>
          <a:ext cx="1804987" cy="15282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整理</a:t>
          </a:r>
          <a:endParaRPr lang="zh-CN" altLang="en-US" sz="3100" b="1" i="0" kern="1200" dirty="0">
            <a:latin typeface="Heiti SC Medium" charset="-122"/>
            <a:ea typeface="Heiti SC Medium" charset="-122"/>
            <a:cs typeface="Heiti SC Medium" charset="-122"/>
          </a:endParaRPr>
        </a:p>
      </dsp:txBody>
      <dsp:txXfrm>
        <a:off x="2183198" y="1220776"/>
        <a:ext cx="1655783" cy="1379029"/>
      </dsp:txXfrm>
    </dsp:sp>
    <dsp:sp modelId="{AD0C09A1-9AA6-F048-840E-4800E8999367}">
      <dsp:nvSpPr>
        <dsp:cNvPr id="0" name=""/>
        <dsp:cNvSpPr/>
      </dsp:nvSpPr>
      <dsp:spPr>
        <a:xfrm>
          <a:off x="4214415" y="1146174"/>
          <a:ext cx="1804987" cy="15282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描述</a:t>
          </a:r>
          <a:endParaRPr lang="zh-CN" altLang="en-US" sz="3100" b="1" i="0" kern="1200" dirty="0">
            <a:latin typeface="Heiti SC Medium" charset="-122"/>
            <a:ea typeface="Heiti SC Medium" charset="-122"/>
            <a:cs typeface="Heiti SC Medium" charset="-122"/>
          </a:endParaRPr>
        </a:p>
      </dsp:txBody>
      <dsp:txXfrm>
        <a:off x="4289017" y="1220776"/>
        <a:ext cx="1655783" cy="1379029"/>
      </dsp:txXfrm>
    </dsp:sp>
    <dsp:sp modelId="{4BCF0F97-0B04-ED40-90EE-C4021E1D69C9}">
      <dsp:nvSpPr>
        <dsp:cNvPr id="0" name=""/>
        <dsp:cNvSpPr/>
      </dsp:nvSpPr>
      <dsp:spPr>
        <a:xfrm>
          <a:off x="6320234" y="1146174"/>
          <a:ext cx="1804987" cy="15282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数据</a:t>
          </a: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i="0" kern="1200" dirty="0" smtClean="0">
              <a:latin typeface="Heiti SC Medium" charset="-122"/>
              <a:ea typeface="Heiti SC Medium" charset="-122"/>
              <a:cs typeface="Heiti SC Medium" charset="-122"/>
            </a:rPr>
            <a:t>分析</a:t>
          </a:r>
          <a:endParaRPr lang="zh-CN" altLang="en-US" sz="3100" b="1" i="0" kern="1200" dirty="0">
            <a:latin typeface="Heiti SC Medium" charset="-122"/>
            <a:ea typeface="Heiti SC Medium" charset="-122"/>
            <a:cs typeface="Heiti SC Medium" charset="-122"/>
          </a:endParaRPr>
        </a:p>
      </dsp:txBody>
      <dsp:txXfrm>
        <a:off x="6394836" y="1220776"/>
        <a:ext cx="1655783" cy="137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ea typeface="Heiti SC 中等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ea typeface="Heiti SC 中等" charset="-122"/>
              </a:defRPr>
            </a:lvl1pPr>
          </a:lstStyle>
          <a:p>
            <a:fld id="{4D706DD5-896A-4D0B-A5C9-55947D4742A8}" type="datetimeFigureOut">
              <a:rPr lang="zh-CN" altLang="en-US" smtClean="0"/>
              <a:pPr/>
              <a:t>17/3/14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ea typeface="Heiti SC 中等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ea typeface="Heiti SC 中等" charset="-122"/>
              </a:defRPr>
            </a:lvl1pPr>
          </a:lstStyle>
          <a:p>
            <a:fld id="{78ACF29A-C23A-4EC4-9C99-16BFEBD64A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123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+mn-lt"/>
        <a:ea typeface="Heiti SC 中等" charset="-122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+mn-lt"/>
        <a:ea typeface="Heiti SC 中等" charset="-122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+mn-lt"/>
        <a:ea typeface="Heiti SC 中等" charset="-122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+mn-lt"/>
        <a:ea typeface="Heiti SC 中等" charset="-122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+mn-lt"/>
        <a:ea typeface="Heiti SC 中等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967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7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268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843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826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05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92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84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93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76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98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6448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28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97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349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88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13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906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60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可用于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开发、</a:t>
            </a:r>
            <a:r>
              <a:rPr kumimoji="1" lang="en-US" altLang="zh-CN" dirty="0" smtClean="0"/>
              <a:t>GUI</a:t>
            </a:r>
            <a:r>
              <a:rPr kumimoji="1" lang="zh-CN" altLang="en-US" dirty="0" smtClean="0"/>
              <a:t>开发、多媒体、与操作系统紧密结合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5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0530D-4E6A-7142-BD41-A569409C90F5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354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8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CF29A-C23A-4EC4-9C99-16BFEBD64A1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45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576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250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646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1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428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034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367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96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848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779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48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07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25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180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869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114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35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DD83-AA68-4B42-8A42-7CEC94FE574C}" type="datetimeFigureOut">
              <a:rPr lang="zh-CN" altLang="en-US" smtClean="0"/>
              <a:t>17/3/14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CD6E-31B1-423F-B443-E6985F52E3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038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1" i="0">
                <a:solidFill>
                  <a:schemeClr val="tx1">
                    <a:tint val="75000"/>
                    <a:alpha val="60000"/>
                  </a:schemeClr>
                </a:solidFill>
                <a:latin typeface="Courier New 粗体" charset="0"/>
                <a:ea typeface="Heiti SC 中等" charset="-122"/>
              </a:defRPr>
            </a:lvl1pPr>
          </a:lstStyle>
          <a:p>
            <a:fld id="{4EBBDD83-AA68-4B42-8A42-7CEC94FE574C}" type="datetimeFigureOut">
              <a:rPr lang="zh-CN" altLang="en-US" smtClean="0"/>
              <a:pPr/>
              <a:t>17/3/14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1" i="0">
                <a:solidFill>
                  <a:schemeClr val="tx1">
                    <a:tint val="75000"/>
                    <a:alpha val="60000"/>
                  </a:schemeClr>
                </a:solidFill>
                <a:latin typeface="Courier New 粗体" charset="0"/>
                <a:ea typeface="Heiti SC 中等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>
                <a:solidFill>
                  <a:schemeClr val="tx1">
                    <a:tint val="75000"/>
                  </a:schemeClr>
                </a:solidFill>
                <a:latin typeface="Courier New 粗体" charset="0"/>
                <a:ea typeface="Heiti SC 中等" charset="-122"/>
              </a:defRPr>
            </a:lvl1pPr>
          </a:lstStyle>
          <a:p>
            <a:fld id="{6FFACD6E-31B1-423F-B443-E6985F52E3E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09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chemeClr val="tx2"/>
          </a:solidFill>
          <a:latin typeface="Courier New 粗体" charset="0"/>
          <a:ea typeface="Heiti SC 中等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1" i="0" kern="1200">
          <a:solidFill>
            <a:schemeClr val="tx1"/>
          </a:solidFill>
          <a:latin typeface="Courier New 粗体" charset="0"/>
          <a:ea typeface="Heiti SC 中等" charset="-122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1" i="0" kern="1200">
          <a:solidFill>
            <a:schemeClr val="tx1"/>
          </a:solidFill>
          <a:latin typeface="Courier New 粗体" charset="0"/>
          <a:ea typeface="Heiti SC 中等" charset="-122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1" i="0" kern="1200">
          <a:solidFill>
            <a:schemeClr val="tx1"/>
          </a:solidFill>
          <a:latin typeface="Courier New 粗体" charset="0"/>
          <a:ea typeface="Heiti SC 中等" charset="-122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chemeClr val="tx1"/>
          </a:solidFill>
          <a:latin typeface="Courier New 粗体" charset="0"/>
          <a:ea typeface="Heiti SC 中等" charset="-122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1" i="0" kern="1200">
          <a:solidFill>
            <a:schemeClr val="tx1"/>
          </a:solidFill>
          <a:latin typeface="Courier New 粗体" charset="0"/>
          <a:ea typeface="Heiti SC 中等" charset="-122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48000" y="1448954"/>
            <a:ext cx="6096000" cy="12609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dirty="0" smtClean="0">
                <a:latin typeface="SimHei" charset="-122"/>
                <a:ea typeface="SimHei" charset="-122"/>
                <a:cs typeface="SimHei" charset="-122"/>
              </a:rPr>
              <a:t>大</a:t>
            </a:r>
            <a:r>
              <a:rPr lang="zh-CN" altLang="en-US" sz="6000" dirty="0">
                <a:latin typeface="SimHei" charset="-122"/>
                <a:ea typeface="SimHei" charset="-122"/>
                <a:cs typeface="SimHei" charset="-122"/>
              </a:rPr>
              <a:t>数据</a:t>
            </a:r>
            <a:r>
              <a:rPr lang="zh-CN" altLang="en-US" sz="6000" smtClean="0">
                <a:latin typeface="SimHei" charset="-122"/>
                <a:ea typeface="SimHei" charset="-122"/>
                <a:cs typeface="SimHei" charset="-122"/>
              </a:rPr>
              <a:t>分析培训</a:t>
            </a:r>
            <a:endParaRPr lang="en-US" altLang="zh-CN" sz="6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20208" y="5221357"/>
            <a:ext cx="3578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latin typeface="SimHei" charset="-122"/>
                <a:ea typeface="SimHei" charset="-122"/>
                <a:cs typeface="SimHei" charset="-122"/>
              </a:rPr>
              <a:t>2017</a:t>
            </a:r>
            <a:r>
              <a:rPr kumimoji="1"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年</a:t>
            </a:r>
            <a:r>
              <a:rPr kumimoji="1" lang="en-US" altLang="zh-CN" sz="3200" dirty="0" smtClean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kumimoji="1" lang="zh-CN" altLang="en-US" sz="3200" dirty="0" smtClean="0">
                <a:latin typeface="SimHei" charset="-122"/>
                <a:ea typeface="SimHei" charset="-122"/>
                <a:cs typeface="SimHei" charset="-122"/>
              </a:rPr>
              <a:t>月</a:t>
            </a:r>
            <a:endParaRPr kumimoji="1" lang="zh-CN" altLang="en-US" sz="3200" dirty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4159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000" b="1" dirty="0" smtClean="0"/>
              <a:t>2、向列表尾部增加元素</a:t>
            </a:r>
            <a:endParaRPr lang="zh-CN" altLang="zh-CN" sz="2000" b="1" dirty="0" smtClean="0"/>
          </a:p>
          <a:p>
            <a:pPr marL="1371600" lvl="3" indent="0">
              <a:buNone/>
            </a:pPr>
            <a:r>
              <a:rPr lang="en-US" altLang="zh-CN" sz="2000" dirty="0" err="1" smtClean="0">
                <a:solidFill>
                  <a:srgbClr val="FFC000"/>
                </a:solidFill>
              </a:rPr>
              <a:t>my_list.append</a:t>
            </a:r>
            <a:r>
              <a:rPr lang="en-US" altLang="zh-CN" sz="2000" dirty="0" smtClean="0">
                <a:solidFill>
                  <a:srgbClr val="FFC000"/>
                </a:solidFill>
              </a:rPr>
              <a:t>(100011)</a:t>
            </a:r>
            <a:endParaRPr lang="zh-CN" altLang="zh-CN" sz="2000" dirty="0" smtClean="0">
              <a:solidFill>
                <a:srgbClr val="FFC000"/>
              </a:solidFill>
            </a:endParaRPr>
          </a:p>
          <a:p>
            <a:pPr marL="1371600" lvl="3" indent="0">
              <a:buNone/>
            </a:pPr>
            <a:r>
              <a:rPr lang="en-US" altLang="zh-CN" sz="2000" dirty="0" err="1" smtClean="0">
                <a:solidFill>
                  <a:srgbClr val="FFC000"/>
                </a:solidFill>
              </a:rPr>
              <a:t>my_list.append</a:t>
            </a:r>
            <a:r>
              <a:rPr lang="en-US" altLang="zh-CN" sz="2000" dirty="0" smtClean="0">
                <a:solidFill>
                  <a:srgbClr val="FFC000"/>
                </a:solidFill>
              </a:rPr>
              <a:t>(‘Beijing’)</a:t>
            </a:r>
            <a:endParaRPr lang="zh-CN" altLang="zh-CN" sz="2000" dirty="0" smtClean="0">
              <a:solidFill>
                <a:srgbClr val="FFC000"/>
              </a:solidFill>
            </a:endParaRPr>
          </a:p>
          <a:p>
            <a:pPr marL="1371600" lvl="3" indent="0">
              <a:buNone/>
            </a:pPr>
            <a:r>
              <a:rPr lang="en-US" altLang="zh-CN" sz="2000" dirty="0" err="1" smtClean="0">
                <a:solidFill>
                  <a:srgbClr val="FFC000"/>
                </a:solidFill>
              </a:rPr>
              <a:t>my_list.append</a:t>
            </a:r>
            <a:r>
              <a:rPr lang="en-US" altLang="zh-CN" sz="2000" dirty="0" smtClean="0">
                <a:solidFill>
                  <a:srgbClr val="FFC000"/>
                </a:solidFill>
              </a:rPr>
              <a:t>(3.14)  </a:t>
            </a:r>
            <a:endParaRPr lang="zh-CN" altLang="zh-CN" sz="2000" dirty="0" smtClean="0">
              <a:solidFill>
                <a:srgbClr val="FFC000"/>
              </a:solidFill>
            </a:endParaRPr>
          </a:p>
          <a:p>
            <a:pPr marL="914400" lvl="2" indent="0">
              <a:buNone/>
            </a:pPr>
            <a:r>
              <a:rPr lang="zh-CN" altLang="zh-CN" sz="2000" dirty="0" smtClean="0"/>
              <a:t>经过连续三次添加，列表</a:t>
            </a:r>
            <a:r>
              <a:rPr lang="en-US" altLang="zh-CN" sz="2000" dirty="0" err="1" smtClean="0"/>
              <a:t>my_list</a:t>
            </a:r>
            <a:r>
              <a:rPr lang="zh-CN" altLang="zh-CN" sz="2000" dirty="0" smtClean="0"/>
              <a:t>中有三个元素，元素索引与值的对应关系如下：</a:t>
            </a:r>
          </a:p>
          <a:p>
            <a:pPr lvl="3"/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[0]:100011 #</a:t>
            </a:r>
            <a:r>
              <a:rPr lang="zh-CN" altLang="en-US" sz="2000" dirty="0" smtClean="0"/>
              <a:t> </a:t>
            </a:r>
            <a:r>
              <a:rPr lang="zh-CN" altLang="zh-CN" sz="2000" dirty="0" smtClean="0"/>
              <a:t>第</a:t>
            </a:r>
            <a:r>
              <a:rPr lang="en-US" altLang="zh-CN" sz="2000" dirty="0" smtClean="0"/>
              <a:t>0</a:t>
            </a:r>
            <a:r>
              <a:rPr lang="zh-CN" altLang="zh-CN" sz="2000" dirty="0" smtClean="0"/>
              <a:t>个元素是</a:t>
            </a:r>
            <a:r>
              <a:rPr lang="en-US" altLang="zh-CN" sz="2000" dirty="0" smtClean="0"/>
              <a:t>100011</a:t>
            </a:r>
            <a:endParaRPr lang="zh-CN" altLang="zh-CN" sz="2000" dirty="0" smtClean="0"/>
          </a:p>
          <a:p>
            <a:pPr lvl="3"/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[1]:’Beijing’</a:t>
            </a:r>
            <a:r>
              <a:rPr lang="zh-CN" altLang="zh-CN" sz="2000" dirty="0" smtClean="0"/>
              <a:t> </a:t>
            </a:r>
            <a:r>
              <a:rPr lang="en-US" altLang="zh-CN" sz="2000" dirty="0" smtClean="0"/>
              <a:t>#</a:t>
            </a:r>
            <a:r>
              <a:rPr lang="zh-CN" altLang="en-US" sz="2000" dirty="0" smtClean="0"/>
              <a:t> </a:t>
            </a:r>
            <a:r>
              <a:rPr lang="zh-CN" altLang="zh-CN" sz="2000" dirty="0" smtClean="0"/>
              <a:t>第</a:t>
            </a:r>
            <a:r>
              <a:rPr lang="en-US" altLang="zh-CN" sz="2000" dirty="0" smtClean="0"/>
              <a:t>1</a:t>
            </a:r>
            <a:r>
              <a:rPr lang="zh-CN" altLang="zh-CN" sz="2000" dirty="0" smtClean="0"/>
              <a:t>个元素是</a:t>
            </a:r>
            <a:r>
              <a:rPr lang="en-US" altLang="zh-CN" sz="2000" dirty="0" smtClean="0"/>
              <a:t>’Beijing’</a:t>
            </a:r>
            <a:endParaRPr lang="zh-CN" altLang="zh-CN" sz="2000" dirty="0" smtClean="0"/>
          </a:p>
          <a:p>
            <a:pPr lvl="3"/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[2]:3.14 #</a:t>
            </a:r>
            <a:r>
              <a:rPr lang="zh-CN" altLang="en-US" sz="2000" dirty="0" smtClean="0"/>
              <a:t> </a:t>
            </a:r>
            <a:r>
              <a:rPr lang="zh-CN" altLang="zh-CN" sz="2000" dirty="0" smtClean="0"/>
              <a:t>第</a:t>
            </a:r>
            <a:r>
              <a:rPr lang="en-US" altLang="zh-CN" sz="2000" dirty="0" smtClean="0"/>
              <a:t>2</a:t>
            </a:r>
            <a:r>
              <a:rPr lang="zh-CN" altLang="zh-CN" sz="2000" dirty="0" smtClean="0"/>
              <a:t>个元素是</a:t>
            </a:r>
            <a:r>
              <a:rPr lang="en-US" altLang="zh-CN" sz="2000" dirty="0" smtClean="0"/>
              <a:t>3.14</a:t>
            </a:r>
            <a:endParaRPr lang="zh-CN" altLang="zh-CN" sz="2000" dirty="0" smtClean="0"/>
          </a:p>
          <a:p>
            <a:pPr marL="914400" lvl="2" indent="0">
              <a:buNone/>
            </a:pPr>
            <a:r>
              <a:rPr lang="zh-CN" altLang="zh-CN" sz="2000" dirty="0" smtClean="0"/>
              <a:t>注意，元素的索引从</a:t>
            </a:r>
            <a:r>
              <a:rPr lang="en-US" altLang="zh-CN" sz="2000" dirty="0" smtClean="0"/>
              <a:t>0</a:t>
            </a:r>
            <a:r>
              <a:rPr lang="zh-CN" altLang="zh-CN" sz="2000" dirty="0" smtClean="0"/>
              <a:t>开始，最大索引是元素个数（列表长度）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3730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000" b="1" dirty="0" smtClean="0"/>
              <a:t>3</a:t>
            </a:r>
            <a:r>
              <a:rPr lang="zh-CN" altLang="zh-CN" sz="2000" b="1" dirty="0"/>
              <a:t>、使用索引访问列表</a:t>
            </a:r>
          </a:p>
          <a:p>
            <a:pPr lvl="2"/>
            <a:r>
              <a:rPr lang="zh-CN" altLang="zh-CN" sz="2000" dirty="0" smtClean="0"/>
              <a:t>可以</a:t>
            </a:r>
            <a:r>
              <a:rPr lang="zh-CN" altLang="zh-CN" sz="2000" dirty="0"/>
              <a:t>用索引访问列表元素，比如修改第</a:t>
            </a:r>
            <a:r>
              <a:rPr lang="en-US" altLang="zh-CN" sz="2000" dirty="0"/>
              <a:t>2</a:t>
            </a:r>
            <a:r>
              <a:rPr lang="zh-CN" altLang="zh-CN" sz="2000" dirty="0"/>
              <a:t>个元素的值：</a:t>
            </a:r>
          </a:p>
          <a:p>
            <a:pPr marL="1371600" lvl="3" indent="0">
              <a:buNone/>
            </a:pPr>
            <a:r>
              <a:rPr lang="en-US" altLang="zh-CN" sz="2000" dirty="0" err="1" smtClean="0">
                <a:solidFill>
                  <a:srgbClr val="FFC000"/>
                </a:solidFill>
              </a:rPr>
              <a:t>my_list</a:t>
            </a:r>
            <a:r>
              <a:rPr lang="en-US" altLang="zh-CN" sz="2000" dirty="0" smtClean="0">
                <a:solidFill>
                  <a:srgbClr val="FFC000"/>
                </a:solidFill>
              </a:rPr>
              <a:t>[2</a:t>
            </a:r>
            <a:r>
              <a:rPr lang="en-US" altLang="zh-CN" sz="2000" dirty="0">
                <a:solidFill>
                  <a:srgbClr val="FFC000"/>
                </a:solidFill>
              </a:rPr>
              <a:t>]</a:t>
            </a:r>
            <a:r>
              <a:rPr lang="zh-CN" altLang="zh-CN" sz="2000" dirty="0">
                <a:solidFill>
                  <a:srgbClr val="FFC000"/>
                </a:solidFill>
              </a:rPr>
              <a:t>＝</a:t>
            </a:r>
            <a:r>
              <a:rPr lang="en-US" altLang="zh-CN" sz="2000" dirty="0">
                <a:solidFill>
                  <a:srgbClr val="FFC000"/>
                </a:solidFill>
              </a:rPr>
              <a:t>0.618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2"/>
            <a:r>
              <a:rPr lang="zh-CN" altLang="zh-CN" sz="2000" dirty="0" smtClean="0"/>
              <a:t>这时</a:t>
            </a:r>
            <a:r>
              <a:rPr lang="zh-CN" altLang="zh-CN" sz="2000" dirty="0"/>
              <a:t>第</a:t>
            </a:r>
            <a:r>
              <a:rPr lang="en-US" altLang="zh-CN" sz="2000" dirty="0"/>
              <a:t>2</a:t>
            </a:r>
            <a:r>
              <a:rPr lang="zh-CN" altLang="zh-CN" sz="2000" dirty="0"/>
              <a:t>个元素的值是</a:t>
            </a:r>
            <a:r>
              <a:rPr lang="en-US" altLang="zh-CN" sz="2000" dirty="0"/>
              <a:t>0.618</a:t>
            </a:r>
            <a:r>
              <a:rPr lang="zh-CN" altLang="zh-CN" sz="2000" dirty="0"/>
              <a:t>了。</a:t>
            </a:r>
          </a:p>
          <a:p>
            <a:pPr lvl="2"/>
            <a:r>
              <a:rPr lang="zh-CN" altLang="zh-CN" sz="2000" dirty="0" smtClean="0"/>
              <a:t>此时</a:t>
            </a:r>
            <a:r>
              <a:rPr lang="zh-CN" altLang="zh-CN" sz="2000" dirty="0"/>
              <a:t>列表中的三个元素分别是：</a:t>
            </a:r>
          </a:p>
          <a:p>
            <a:pPr marL="1371600" lvl="3" indent="0">
              <a:buNone/>
            </a:pPr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[0</a:t>
            </a:r>
            <a:r>
              <a:rPr lang="en-US" altLang="zh-CN" sz="2000" dirty="0"/>
              <a:t>]:100011 </a:t>
            </a:r>
            <a:endParaRPr lang="zh-CN" altLang="zh-CN" sz="2000" dirty="0"/>
          </a:p>
          <a:p>
            <a:pPr marL="1371600" lvl="3" indent="0">
              <a:buNone/>
            </a:pPr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[1</a:t>
            </a:r>
            <a:r>
              <a:rPr lang="en-US" altLang="zh-CN" sz="2000" dirty="0"/>
              <a:t>]:’Beijing’</a:t>
            </a:r>
            <a:endParaRPr lang="zh-CN" altLang="zh-CN" sz="2000" dirty="0"/>
          </a:p>
          <a:p>
            <a:pPr marL="1371600" lvl="3" indent="0">
              <a:buNone/>
            </a:pPr>
            <a:r>
              <a:rPr lang="en-US" altLang="zh-CN" sz="2000" dirty="0" err="1" smtClean="0"/>
              <a:t>my_list</a:t>
            </a:r>
            <a:r>
              <a:rPr lang="en-US" altLang="zh-CN" sz="2000" dirty="0" smtClean="0"/>
              <a:t>[2</a:t>
            </a:r>
            <a:r>
              <a:rPr lang="en-US" altLang="zh-CN" sz="2000" dirty="0"/>
              <a:t>]:</a:t>
            </a:r>
            <a:r>
              <a:rPr lang="en-US" altLang="zh-CN" sz="2000" dirty="0" smtClean="0"/>
              <a:t>0.618</a:t>
            </a:r>
          </a:p>
        </p:txBody>
      </p:sp>
    </p:spTree>
    <p:extLst>
      <p:ext uri="{BB962C8B-B14F-4D97-AF65-F5344CB8AC3E}">
        <p14:creationId xmlns:p14="http://schemas.microsoft.com/office/powerpoint/2010/main" val="1613556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4850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000" b="1" dirty="0" smtClean="0"/>
              <a:t>4</a:t>
            </a:r>
            <a:r>
              <a:rPr lang="en-US" altLang="zh-CN" sz="2000" b="1" dirty="0"/>
              <a:t>、向列表指定位置插入元素</a:t>
            </a:r>
            <a:endParaRPr lang="zh-CN" altLang="zh-CN" sz="2000" b="1" dirty="0"/>
          </a:p>
          <a:p>
            <a:pPr lvl="2"/>
            <a:r>
              <a:rPr lang="zh-CN" altLang="zh-CN" sz="2000" dirty="0" smtClean="0"/>
              <a:t>利用</a:t>
            </a:r>
            <a:r>
              <a:rPr lang="en-US" altLang="zh-CN" sz="2000" dirty="0">
                <a:solidFill>
                  <a:srgbClr val="FFC000"/>
                </a:solidFill>
              </a:rPr>
              <a:t>insert</a:t>
            </a:r>
            <a:r>
              <a:rPr lang="zh-CN" altLang="zh-CN" sz="2000" dirty="0"/>
              <a:t>可以向指定索引位置插入元素，</a:t>
            </a:r>
            <a:r>
              <a:rPr lang="zh-CN" altLang="zh-CN" sz="2000" dirty="0" smtClean="0"/>
              <a:t>例如</a:t>
            </a:r>
            <a:r>
              <a:rPr lang="zh-CN" altLang="en-US" sz="2000" dirty="0" smtClean="0"/>
              <a:t>：</a:t>
            </a:r>
            <a:endParaRPr lang="zh-CN" altLang="zh-CN" sz="2000" dirty="0"/>
          </a:p>
          <a:p>
            <a:pPr marL="1371600" lvl="3" indent="0">
              <a:buNone/>
            </a:pPr>
            <a:r>
              <a:rPr lang="en-US" altLang="zh-CN" sz="2000" dirty="0" err="1" smtClean="0">
                <a:solidFill>
                  <a:srgbClr val="FFC000"/>
                </a:solidFill>
              </a:rPr>
              <a:t>my_list.insert</a:t>
            </a:r>
            <a:r>
              <a:rPr lang="en-US" altLang="zh-CN" sz="2000" dirty="0" smtClean="0">
                <a:solidFill>
                  <a:srgbClr val="FFC000"/>
                </a:solidFill>
              </a:rPr>
              <a:t>(2</a:t>
            </a:r>
            <a:r>
              <a:rPr lang="en-US" altLang="zh-CN" sz="2000" dirty="0">
                <a:solidFill>
                  <a:srgbClr val="FFC000"/>
                </a:solidFill>
              </a:rPr>
              <a:t>,’</a:t>
            </a:r>
            <a:r>
              <a:rPr lang="zh-CN" altLang="zh-CN" sz="2000" dirty="0">
                <a:solidFill>
                  <a:srgbClr val="FFC000"/>
                </a:solidFill>
              </a:rPr>
              <a:t>黄金分割</a:t>
            </a:r>
            <a:r>
              <a:rPr lang="en-US" altLang="zh-CN" sz="2000" dirty="0">
                <a:solidFill>
                  <a:srgbClr val="FFC000"/>
                </a:solidFill>
              </a:rPr>
              <a:t>’)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2"/>
            <a:r>
              <a:rPr lang="zh-CN" altLang="zh-CN" sz="2000" dirty="0" smtClean="0"/>
              <a:t>使用</a:t>
            </a:r>
            <a:r>
              <a:rPr lang="en-US" altLang="zh-CN" sz="2000" dirty="0"/>
              <a:t>insert</a:t>
            </a:r>
            <a:r>
              <a:rPr lang="zh-CN" altLang="zh-CN" sz="2000" dirty="0"/>
              <a:t>向索引</a:t>
            </a:r>
            <a:r>
              <a:rPr lang="en-US" altLang="zh-CN" sz="2000" dirty="0"/>
              <a:t>2</a:t>
            </a:r>
            <a:r>
              <a:rPr lang="zh-CN" altLang="zh-CN" sz="2000" dirty="0"/>
              <a:t>的位置插入元素‘黄金分割’，此时列表中有四个元素</a:t>
            </a:r>
            <a:r>
              <a:rPr lang="zh-CN" altLang="zh-CN" sz="2000" dirty="0" smtClean="0"/>
              <a:t>，</a:t>
            </a:r>
            <a:endParaRPr lang="en-US" altLang="zh-CN" sz="2000" dirty="0" smtClean="0"/>
          </a:p>
          <a:p>
            <a:pPr marL="914400" lvl="2" indent="0">
              <a:buNone/>
            </a:pPr>
            <a:r>
              <a:rPr lang="en-US" altLang="zh-CN" sz="2000" dirty="0"/>
              <a:t>	</a:t>
            </a:r>
            <a:r>
              <a:rPr lang="zh-CN" altLang="zh-CN" sz="2000" dirty="0" smtClean="0"/>
              <a:t>分别</a:t>
            </a:r>
            <a:r>
              <a:rPr lang="zh-CN" altLang="zh-CN" sz="2000" dirty="0"/>
              <a:t>是：</a:t>
            </a:r>
          </a:p>
          <a:p>
            <a:pPr lvl="3"/>
            <a:r>
              <a:rPr lang="en-US" altLang="zh-CN" sz="2000" dirty="0" err="1">
                <a:solidFill>
                  <a:srgbClr val="FFC000"/>
                </a:solidFill>
              </a:rPr>
              <a:t>my_list</a:t>
            </a:r>
            <a:r>
              <a:rPr lang="en-US" altLang="zh-CN" sz="2000" dirty="0">
                <a:solidFill>
                  <a:srgbClr val="FFC000"/>
                </a:solidFill>
              </a:rPr>
              <a:t>[0]:100011 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3"/>
            <a:r>
              <a:rPr lang="en-US" altLang="zh-CN" sz="2000" dirty="0" err="1">
                <a:solidFill>
                  <a:srgbClr val="FFC000"/>
                </a:solidFill>
              </a:rPr>
              <a:t>my_list</a:t>
            </a:r>
            <a:r>
              <a:rPr lang="en-US" altLang="zh-CN" sz="2000" dirty="0">
                <a:solidFill>
                  <a:srgbClr val="FFC000"/>
                </a:solidFill>
              </a:rPr>
              <a:t>[1]:’Beijing’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3"/>
            <a:r>
              <a:rPr lang="en-US" altLang="zh-CN" sz="2000" dirty="0" err="1">
                <a:solidFill>
                  <a:srgbClr val="FFC000"/>
                </a:solidFill>
              </a:rPr>
              <a:t>my_list</a:t>
            </a:r>
            <a:r>
              <a:rPr lang="en-US" altLang="zh-CN" sz="2000" dirty="0">
                <a:solidFill>
                  <a:srgbClr val="FFC000"/>
                </a:solidFill>
              </a:rPr>
              <a:t>[2]:’</a:t>
            </a:r>
            <a:r>
              <a:rPr lang="zh-CN" altLang="zh-CN" sz="2000" dirty="0">
                <a:solidFill>
                  <a:srgbClr val="FFC000"/>
                </a:solidFill>
              </a:rPr>
              <a:t>黄金分割</a:t>
            </a:r>
            <a:r>
              <a:rPr lang="en-US" altLang="zh-CN" sz="2000" dirty="0">
                <a:solidFill>
                  <a:srgbClr val="FFC000"/>
                </a:solidFill>
              </a:rPr>
              <a:t>’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3"/>
            <a:r>
              <a:rPr lang="en-US" altLang="zh-CN" sz="2000" dirty="0" err="1">
                <a:solidFill>
                  <a:srgbClr val="FFC000"/>
                </a:solidFill>
              </a:rPr>
              <a:t>my_list</a:t>
            </a:r>
            <a:r>
              <a:rPr lang="en-US" altLang="zh-CN" sz="2000" dirty="0">
                <a:solidFill>
                  <a:srgbClr val="FFC000"/>
                </a:solidFill>
              </a:rPr>
              <a:t>[3]:0.618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1"/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23407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661391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altLang="zh-CN" b="1" dirty="0" smtClean="0"/>
              <a:t>5</a:t>
            </a:r>
            <a:r>
              <a:rPr lang="en-US" altLang="zh-CN" b="1" dirty="0"/>
              <a:t>、删除</a:t>
            </a:r>
            <a:r>
              <a:rPr lang="zh-CN" altLang="zh-CN" b="1" dirty="0"/>
              <a:t>或清空</a:t>
            </a:r>
            <a:r>
              <a:rPr lang="en-US" altLang="zh-CN" b="1" dirty="0" err="1"/>
              <a:t>列表中的记录</a:t>
            </a:r>
            <a:endParaRPr lang="zh-CN" altLang="zh-CN" b="1" dirty="0"/>
          </a:p>
          <a:p>
            <a:pPr lvl="1"/>
            <a:r>
              <a:rPr lang="en-US" altLang="zh-CN" dirty="0"/>
              <a:t>Python</a:t>
            </a:r>
            <a:r>
              <a:rPr lang="zh-CN" altLang="zh-CN" dirty="0"/>
              <a:t>的列表提供了</a:t>
            </a:r>
            <a:r>
              <a:rPr lang="en-US" altLang="zh-CN" dirty="0"/>
              <a:t>pop</a:t>
            </a:r>
            <a:r>
              <a:rPr lang="zh-CN" altLang="zh-CN" dirty="0"/>
              <a:t>方法，可以删除指定索引位置元素，例如：</a:t>
            </a:r>
          </a:p>
          <a:p>
            <a:pPr marL="914400" lvl="2" indent="0">
              <a:buNone/>
            </a:pPr>
            <a:r>
              <a:rPr lang="en-US" altLang="zh-CN" dirty="0" err="1" smtClean="0">
                <a:solidFill>
                  <a:srgbClr val="FFC000"/>
                </a:solidFill>
              </a:rPr>
              <a:t>my_list.pop</a:t>
            </a:r>
            <a:r>
              <a:rPr lang="en-US" altLang="zh-CN" dirty="0" smtClean="0">
                <a:solidFill>
                  <a:srgbClr val="FFC000"/>
                </a:solidFill>
              </a:rPr>
              <a:t>(2)</a:t>
            </a:r>
            <a:endParaRPr lang="en-US" altLang="zh-CN" dirty="0">
              <a:solidFill>
                <a:srgbClr val="FFC000"/>
              </a:solidFill>
            </a:endParaRPr>
          </a:p>
          <a:p>
            <a:pPr marL="914400" lvl="2" indent="0">
              <a:buNone/>
            </a:pPr>
            <a:r>
              <a:rPr lang="zh-CN" altLang="zh-CN" dirty="0" smtClean="0"/>
              <a:t>执行</a:t>
            </a:r>
            <a:r>
              <a:rPr lang="zh-CN" altLang="zh-CN" dirty="0"/>
              <a:t>完成后，列表中剩</a:t>
            </a:r>
            <a:r>
              <a:rPr lang="en-US" altLang="zh-CN" dirty="0"/>
              <a:t>3</a:t>
            </a:r>
            <a:r>
              <a:rPr lang="zh-CN" altLang="zh-CN" dirty="0"/>
              <a:t>个元素，分别是：</a:t>
            </a:r>
          </a:p>
          <a:p>
            <a:pPr lvl="2"/>
            <a:r>
              <a:rPr lang="en-US" altLang="zh-CN" dirty="0"/>
              <a:t>	</a:t>
            </a:r>
            <a:r>
              <a:rPr lang="en-US" altLang="zh-CN" dirty="0" err="1" smtClean="0">
                <a:solidFill>
                  <a:srgbClr val="FFC000"/>
                </a:solidFill>
              </a:rPr>
              <a:t>my_list</a:t>
            </a:r>
            <a:r>
              <a:rPr lang="en-US" altLang="zh-CN" dirty="0" smtClean="0">
                <a:solidFill>
                  <a:srgbClr val="FFC000"/>
                </a:solidFill>
              </a:rPr>
              <a:t>[0</a:t>
            </a:r>
            <a:r>
              <a:rPr lang="en-US" altLang="zh-CN" dirty="0">
                <a:solidFill>
                  <a:srgbClr val="FFC000"/>
                </a:solidFill>
              </a:rPr>
              <a:t>]:100011 </a:t>
            </a:r>
            <a:endParaRPr lang="zh-CN" altLang="zh-CN" dirty="0">
              <a:solidFill>
                <a:srgbClr val="FFC000"/>
              </a:solidFill>
            </a:endParaRP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</a:t>
            </a:r>
            <a:r>
              <a:rPr lang="en-US" altLang="zh-CN" dirty="0" err="1">
                <a:solidFill>
                  <a:srgbClr val="FFC000"/>
                </a:solidFill>
              </a:rPr>
              <a:t>my_list</a:t>
            </a:r>
            <a:r>
              <a:rPr lang="en-US" altLang="zh-CN" dirty="0">
                <a:solidFill>
                  <a:srgbClr val="FFC000"/>
                </a:solidFill>
              </a:rPr>
              <a:t>[1]:’Beijing’</a:t>
            </a:r>
            <a:endParaRPr lang="zh-CN" altLang="zh-CN" dirty="0">
              <a:solidFill>
                <a:srgbClr val="FFC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C000"/>
                </a:solidFill>
              </a:rPr>
              <a:t>  </a:t>
            </a:r>
            <a:r>
              <a:rPr lang="en-US" altLang="zh-CN" dirty="0" err="1" smtClean="0">
                <a:solidFill>
                  <a:srgbClr val="FFC000"/>
                </a:solidFill>
              </a:rPr>
              <a:t>my_list</a:t>
            </a:r>
            <a:r>
              <a:rPr lang="en-US" altLang="zh-CN" dirty="0" smtClean="0">
                <a:solidFill>
                  <a:srgbClr val="FFC000"/>
                </a:solidFill>
              </a:rPr>
              <a:t>[2</a:t>
            </a:r>
            <a:r>
              <a:rPr lang="en-US" altLang="zh-CN" dirty="0">
                <a:solidFill>
                  <a:srgbClr val="FFC000"/>
                </a:solidFill>
              </a:rPr>
              <a:t>]:0.618</a:t>
            </a:r>
            <a:endParaRPr lang="zh-CN" altLang="zh-CN" dirty="0">
              <a:solidFill>
                <a:srgbClr val="FFC000"/>
              </a:solidFill>
            </a:endParaRPr>
          </a:p>
          <a:p>
            <a:pPr lvl="1"/>
            <a:r>
              <a:rPr lang="en-US" altLang="zh-CN" dirty="0" smtClean="0"/>
              <a:t>pop</a:t>
            </a:r>
            <a:r>
              <a:rPr lang="zh-CN" altLang="zh-CN" dirty="0"/>
              <a:t>方法还可以不用任何参数</a:t>
            </a:r>
            <a:r>
              <a:rPr lang="zh-CN" altLang="zh-CN" dirty="0">
                <a:solidFill>
                  <a:srgbClr val="FFC000"/>
                </a:solidFill>
              </a:rPr>
              <a:t>直接删除列表尾部元素</a:t>
            </a:r>
            <a:r>
              <a:rPr lang="zh-CN" altLang="zh-CN" dirty="0"/>
              <a:t>：</a:t>
            </a:r>
          </a:p>
          <a:p>
            <a:pPr marL="914400" lvl="2" indent="0">
              <a:buNone/>
            </a:pPr>
            <a:r>
              <a:rPr lang="en-US" altLang="zh-CN" dirty="0" err="1">
                <a:solidFill>
                  <a:srgbClr val="FFC000"/>
                </a:solidFill>
              </a:rPr>
              <a:t>my_list.pop</a:t>
            </a:r>
            <a:r>
              <a:rPr lang="en-US" altLang="zh-CN" dirty="0" smtClean="0">
                <a:solidFill>
                  <a:srgbClr val="FFC000"/>
                </a:solidFill>
              </a:rPr>
              <a:t>()</a:t>
            </a:r>
            <a:endParaRPr lang="en-US" altLang="zh-CN" dirty="0">
              <a:solidFill>
                <a:srgbClr val="FFC000"/>
              </a:solidFill>
            </a:endParaRPr>
          </a:p>
          <a:p>
            <a:pPr marL="914400" lvl="2" indent="0">
              <a:buNone/>
            </a:pPr>
            <a:r>
              <a:rPr lang="zh-CN" altLang="zh-CN" dirty="0" smtClean="0"/>
              <a:t>执行</a:t>
            </a:r>
            <a:r>
              <a:rPr lang="zh-CN" altLang="zh-CN" dirty="0"/>
              <a:t>完成后，列表中还剩</a:t>
            </a:r>
            <a:r>
              <a:rPr lang="en-US" altLang="zh-CN" dirty="0"/>
              <a:t>2</a:t>
            </a:r>
            <a:r>
              <a:rPr lang="zh-CN" altLang="zh-CN" dirty="0"/>
              <a:t>个元素，分别是：</a:t>
            </a:r>
          </a:p>
          <a:p>
            <a:pPr lvl="2"/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FC000"/>
                </a:solidFill>
              </a:rPr>
              <a:t>my_list</a:t>
            </a:r>
            <a:r>
              <a:rPr lang="en-US" altLang="zh-CN" dirty="0">
                <a:solidFill>
                  <a:srgbClr val="FFC000"/>
                </a:solidFill>
              </a:rPr>
              <a:t>[0]:100011 </a:t>
            </a:r>
            <a:endParaRPr lang="zh-CN" altLang="zh-CN" dirty="0">
              <a:solidFill>
                <a:srgbClr val="FFC000"/>
              </a:solidFill>
            </a:endParaRPr>
          </a:p>
          <a:p>
            <a:pPr lvl="2"/>
            <a:r>
              <a:rPr lang="en-US" altLang="zh-CN" dirty="0">
                <a:solidFill>
                  <a:srgbClr val="FFC000"/>
                </a:solidFill>
              </a:rPr>
              <a:t>	</a:t>
            </a:r>
            <a:r>
              <a:rPr lang="en-US" altLang="zh-CN" dirty="0" err="1">
                <a:solidFill>
                  <a:srgbClr val="FFC000"/>
                </a:solidFill>
              </a:rPr>
              <a:t>my_list</a:t>
            </a:r>
            <a:r>
              <a:rPr lang="en-US" altLang="zh-CN" dirty="0">
                <a:solidFill>
                  <a:srgbClr val="FFC000"/>
                </a:solidFill>
              </a:rPr>
              <a:t>[1]:’Beijing’</a:t>
            </a:r>
            <a:endParaRPr lang="zh-CN" altLang="zh-CN" dirty="0">
              <a:solidFill>
                <a:srgbClr val="FFC000"/>
              </a:solidFill>
            </a:endParaRPr>
          </a:p>
          <a:p>
            <a:pPr lvl="1"/>
            <a:r>
              <a:rPr lang="zh-CN" altLang="zh-CN" dirty="0" smtClean="0"/>
              <a:t>若</a:t>
            </a:r>
            <a:r>
              <a:rPr lang="zh-CN" altLang="zh-CN" dirty="0"/>
              <a:t>要将列表清空可以使用：</a:t>
            </a:r>
          </a:p>
          <a:p>
            <a:pPr lvl="2"/>
            <a:r>
              <a:rPr lang="en-US" altLang="zh-CN" dirty="0" err="1">
                <a:solidFill>
                  <a:srgbClr val="FFC000"/>
                </a:solidFill>
              </a:rPr>
              <a:t>my_list</a:t>
            </a:r>
            <a:r>
              <a:rPr lang="en-US" altLang="zh-CN" dirty="0">
                <a:solidFill>
                  <a:srgbClr val="FFC000"/>
                </a:solidFill>
              </a:rPr>
              <a:t>=[] </a:t>
            </a:r>
            <a:r>
              <a:rPr lang="zh-CN" altLang="zh-CN" dirty="0"/>
              <a:t>或 </a:t>
            </a:r>
            <a:r>
              <a:rPr lang="en-US" altLang="zh-CN" dirty="0">
                <a:solidFill>
                  <a:srgbClr val="FFC000"/>
                </a:solidFill>
              </a:rPr>
              <a:t>del </a:t>
            </a:r>
            <a:r>
              <a:rPr lang="en-US" altLang="zh-CN" dirty="0" err="1">
                <a:solidFill>
                  <a:srgbClr val="FFC000"/>
                </a:solidFill>
              </a:rPr>
              <a:t>my_list.pop</a:t>
            </a:r>
            <a:r>
              <a:rPr lang="en-US" altLang="zh-CN" dirty="0" smtClean="0">
                <a:solidFill>
                  <a:srgbClr val="FFC000"/>
                </a:solidFill>
              </a:rPr>
              <a:t>[:]</a:t>
            </a:r>
            <a:endParaRPr lang="zh-CN" altLang="zh-C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2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918"/>
            <a:ext cx="8106002" cy="466139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b="1" dirty="0" smtClean="0"/>
              <a:t>6</a:t>
            </a:r>
            <a:r>
              <a:rPr lang="zh-CN" altLang="zh-CN" sz="2000" b="1" dirty="0"/>
              <a:t>、遍历</a:t>
            </a:r>
            <a:r>
              <a:rPr lang="zh-CN" altLang="zh-CN" sz="2000" b="1" dirty="0" smtClean="0"/>
              <a:t>列表</a:t>
            </a:r>
            <a:endParaRPr lang="zh-CN" altLang="zh-CN" sz="2000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/>
              <a:t>在</a:t>
            </a:r>
            <a:r>
              <a:rPr lang="en-US" altLang="zh-CN" dirty="0"/>
              <a:t>Python</a:t>
            </a:r>
            <a:r>
              <a:rPr lang="zh-CN" altLang="zh-CN" dirty="0"/>
              <a:t>中</a:t>
            </a:r>
            <a:r>
              <a:rPr lang="en-US" altLang="zh-CN" dirty="0"/>
              <a:t>for</a:t>
            </a:r>
            <a:r>
              <a:rPr lang="zh-CN" altLang="zh-CN" dirty="0"/>
              <a:t>语句经常用来</a:t>
            </a:r>
            <a:r>
              <a:rPr lang="zh-CN" altLang="zh-CN" dirty="0">
                <a:solidFill>
                  <a:srgbClr val="FFC000"/>
                </a:solidFill>
              </a:rPr>
              <a:t>遍历一个集合中的所有元素</a:t>
            </a:r>
            <a:r>
              <a:rPr lang="zh-CN" altLang="zh-CN" dirty="0"/>
              <a:t>，请看下面两种形式：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用</a:t>
            </a:r>
            <a:r>
              <a:rPr lang="en-US" altLang="zh-CN" dirty="0" err="1"/>
              <a:t>for遍历列表</a:t>
            </a:r>
            <a:endParaRPr lang="zh-CN" altLang="zh-CN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C000"/>
                </a:solidFill>
              </a:rPr>
              <a:t>for rec in </a:t>
            </a:r>
            <a:r>
              <a:rPr lang="en-US" altLang="zh-CN" dirty="0" err="1">
                <a:solidFill>
                  <a:srgbClr val="FFC000"/>
                </a:solidFill>
              </a:rPr>
              <a:t>My_list</a:t>
            </a:r>
            <a:endParaRPr lang="zh-CN" altLang="zh-CN" dirty="0">
              <a:solidFill>
                <a:srgbClr val="FFC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C000"/>
                </a:solidFill>
              </a:rPr>
              <a:t>   </a:t>
            </a:r>
            <a:r>
              <a:rPr lang="zh-CN" altLang="zh-CN" dirty="0">
                <a:solidFill>
                  <a:srgbClr val="FFC000"/>
                </a:solidFill>
              </a:rPr>
              <a:t>循环体</a:t>
            </a:r>
            <a:r>
              <a:rPr lang="en-US" altLang="zh-CN" dirty="0">
                <a:solidFill>
                  <a:srgbClr val="FFC000"/>
                </a:solidFill>
              </a:rPr>
              <a:t>LB</a:t>
            </a:r>
            <a:endParaRPr lang="zh-CN" altLang="zh-CN" dirty="0">
              <a:solidFill>
                <a:srgbClr val="FFC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dirty="0" err="1" smtClean="0"/>
              <a:t>My_list</a:t>
            </a:r>
            <a:r>
              <a:rPr lang="zh-CN" altLang="zh-CN" dirty="0"/>
              <a:t>是一个列表，按元素索引顺序将元素依次赋值给</a:t>
            </a:r>
            <a:r>
              <a:rPr lang="en-US" altLang="zh-CN" dirty="0"/>
              <a:t>rec</a:t>
            </a:r>
            <a:r>
              <a:rPr lang="zh-CN" altLang="zh-CN" dirty="0"/>
              <a:t>，那么</a:t>
            </a:r>
            <a:r>
              <a:rPr lang="en-US" altLang="zh-CN" dirty="0" err="1"/>
              <a:t>My_list</a:t>
            </a:r>
            <a:r>
              <a:rPr lang="zh-CN" altLang="zh-CN" dirty="0"/>
              <a:t>列表中有</a:t>
            </a:r>
            <a:r>
              <a:rPr lang="en-US" altLang="zh-CN" dirty="0"/>
              <a:t>N</a:t>
            </a:r>
            <a:r>
              <a:rPr lang="zh-CN" altLang="zh-CN" dirty="0"/>
              <a:t>个元素，则</a:t>
            </a:r>
            <a:r>
              <a:rPr lang="en-US" altLang="zh-CN" dirty="0"/>
              <a:t>for</a:t>
            </a:r>
            <a:r>
              <a:rPr lang="zh-CN" altLang="zh-CN" dirty="0"/>
              <a:t>的循环体</a:t>
            </a:r>
            <a:r>
              <a:rPr lang="en-US" altLang="zh-CN" dirty="0"/>
              <a:t>LB</a:t>
            </a:r>
            <a:r>
              <a:rPr lang="zh-CN" altLang="zh-CN" dirty="0"/>
              <a:t>也将执行</a:t>
            </a:r>
            <a:r>
              <a:rPr lang="en-US" altLang="zh-CN" dirty="0"/>
              <a:t>N</a:t>
            </a:r>
            <a:r>
              <a:rPr lang="zh-CN" altLang="zh-CN" dirty="0"/>
              <a:t>次，同时，可以利用</a:t>
            </a:r>
            <a:r>
              <a:rPr lang="en-US" altLang="zh-CN" dirty="0"/>
              <a:t>rec</a:t>
            </a:r>
            <a:r>
              <a:rPr lang="zh-CN" altLang="zh-CN" dirty="0"/>
              <a:t>在循环体中遍历</a:t>
            </a:r>
            <a:r>
              <a:rPr lang="en-US" altLang="zh-CN" dirty="0" err="1"/>
              <a:t>My_list</a:t>
            </a:r>
            <a:r>
              <a:rPr lang="zh-CN" altLang="zh-CN" dirty="0"/>
              <a:t>。</a:t>
            </a:r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973035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918"/>
            <a:ext cx="8106002" cy="46613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/>
              <a:t>for</a:t>
            </a:r>
            <a:r>
              <a:rPr lang="zh-CN" altLang="zh-CN" b="1" dirty="0"/>
              <a:t>循环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range</a:t>
            </a:r>
            <a:r>
              <a:rPr lang="en-US" altLang="zh-CN" b="1" dirty="0"/>
              <a:t>（）</a:t>
            </a:r>
            <a:endParaRPr lang="zh-CN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FFC000"/>
                </a:solidFill>
              </a:rPr>
              <a:t>for </a:t>
            </a:r>
            <a:r>
              <a:rPr lang="en-US" altLang="zh-CN" dirty="0" err="1">
                <a:solidFill>
                  <a:srgbClr val="FFC000"/>
                </a:solidFill>
              </a:rPr>
              <a:t>i</a:t>
            </a:r>
            <a:r>
              <a:rPr lang="en-US" altLang="zh-CN" dirty="0">
                <a:solidFill>
                  <a:srgbClr val="FFC000"/>
                </a:solidFill>
              </a:rPr>
              <a:t> in range</a:t>
            </a:r>
            <a:r>
              <a:rPr lang="zh-CN" altLang="zh-CN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N</a:t>
            </a:r>
            <a:r>
              <a:rPr lang="zh-CN" altLang="zh-CN" dirty="0">
                <a:solidFill>
                  <a:srgbClr val="FFC000"/>
                </a:solidFill>
              </a:rPr>
              <a:t>）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zh-CN" altLang="en-US" dirty="0" smtClean="0">
                <a:solidFill>
                  <a:srgbClr val="FFC000"/>
                </a:solidFill>
              </a:rPr>
              <a:t>   </a:t>
            </a:r>
            <a:r>
              <a:rPr lang="zh-CN" altLang="zh-CN" dirty="0" smtClean="0">
                <a:solidFill>
                  <a:srgbClr val="FFC000"/>
                </a:solidFill>
              </a:rPr>
              <a:t>循环体</a:t>
            </a:r>
            <a:r>
              <a:rPr lang="en-US" altLang="zh-CN" dirty="0">
                <a:solidFill>
                  <a:srgbClr val="FFC000"/>
                </a:solidFill>
              </a:rPr>
              <a:t>LB</a:t>
            </a:r>
            <a:endParaRPr lang="zh-CN" altLang="zh-CN" dirty="0">
              <a:solidFill>
                <a:srgbClr val="FFC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 smtClean="0"/>
              <a:t>这种</a:t>
            </a:r>
            <a:r>
              <a:rPr lang="zh-CN" altLang="zh-CN" dirty="0"/>
              <a:t>形式的循环是一个变体，因为函数</a:t>
            </a:r>
            <a:r>
              <a:rPr lang="en-US" altLang="zh-CN" dirty="0">
                <a:solidFill>
                  <a:srgbClr val="FFC000"/>
                </a:solidFill>
              </a:rPr>
              <a:t>range</a:t>
            </a:r>
            <a:r>
              <a:rPr lang="zh-CN" altLang="zh-CN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N</a:t>
            </a:r>
            <a:r>
              <a:rPr lang="zh-CN" altLang="zh-CN" dirty="0">
                <a:solidFill>
                  <a:srgbClr val="FFC000"/>
                </a:solidFill>
              </a:rPr>
              <a:t>）</a:t>
            </a:r>
            <a:r>
              <a:rPr lang="zh-CN" altLang="zh-CN" dirty="0"/>
              <a:t>的意义在于生成一个</a:t>
            </a:r>
            <a:r>
              <a:rPr lang="en-US" altLang="zh-CN" dirty="0"/>
              <a:t>1</a:t>
            </a:r>
            <a:r>
              <a:rPr lang="zh-CN" altLang="zh-CN" dirty="0"/>
              <a:t>到</a:t>
            </a:r>
            <a:r>
              <a:rPr lang="en-US" altLang="zh-CN" dirty="0"/>
              <a:t>N</a:t>
            </a:r>
            <a:r>
              <a:rPr lang="zh-CN" altLang="zh-CN" dirty="0"/>
              <a:t>的数字列表</a:t>
            </a:r>
            <a:r>
              <a:rPr lang="zh-CN" altLang="zh-CN" dirty="0" smtClean="0"/>
              <a:t>。也</a:t>
            </a:r>
            <a:r>
              <a:rPr lang="zh-CN" altLang="zh-CN" dirty="0"/>
              <a:t>可以得到其它的数字范围的循环：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</a:t>
            </a:r>
            <a:r>
              <a:rPr lang="zh-CN" altLang="zh-CN" dirty="0"/>
              <a:t>（</a:t>
            </a:r>
            <a:r>
              <a:rPr lang="en-US" altLang="zh-CN" dirty="0"/>
              <a:t>N</a:t>
            </a:r>
            <a:r>
              <a:rPr lang="zh-CN" altLang="zh-CN" dirty="0"/>
              <a:t>，</a:t>
            </a:r>
            <a:r>
              <a:rPr lang="en-US" altLang="zh-CN" dirty="0"/>
              <a:t>M</a:t>
            </a:r>
            <a:r>
              <a:rPr lang="zh-CN" altLang="zh-CN" dirty="0"/>
              <a:t>）的范围是从</a:t>
            </a:r>
            <a:r>
              <a:rPr lang="en-US" altLang="zh-CN" dirty="0"/>
              <a:t>N</a:t>
            </a:r>
            <a:r>
              <a:rPr lang="zh-CN" altLang="zh-CN" dirty="0"/>
              <a:t>到</a:t>
            </a:r>
            <a:r>
              <a:rPr lang="en-US" altLang="zh-CN" dirty="0"/>
              <a:t>M</a:t>
            </a:r>
            <a:r>
              <a:rPr lang="zh-CN" altLang="zh-CN" dirty="0"/>
              <a:t>。其中</a:t>
            </a:r>
            <a:r>
              <a:rPr lang="en-US" altLang="zh-CN" dirty="0" err="1"/>
              <a:t>i</a:t>
            </a:r>
            <a:r>
              <a:rPr lang="zh-CN" altLang="zh-CN" dirty="0"/>
              <a:t>的取值范围是</a:t>
            </a:r>
            <a:r>
              <a:rPr lang="en-US" altLang="zh-CN" dirty="0"/>
              <a:t>[N,M]</a:t>
            </a:r>
            <a:endParaRPr lang="zh-CN" altLang="zh-CN" dirty="0"/>
          </a:p>
          <a:p>
            <a:pPr lvl="2">
              <a:lnSpc>
                <a:spcPct val="150000"/>
              </a:lnSpc>
            </a:pPr>
            <a:endParaRPr lang="zh-CN" altLang="zh-CN" dirty="0"/>
          </a:p>
          <a:p>
            <a:pPr lvl="2">
              <a:lnSpc>
                <a:spcPct val="150000"/>
              </a:lnSpc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01763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919"/>
            <a:ext cx="8106002" cy="4466754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for</a:t>
            </a:r>
            <a:r>
              <a:rPr lang="zh-CN" altLang="zh-CN" b="1" dirty="0"/>
              <a:t>循环</a:t>
            </a:r>
          </a:p>
          <a:p>
            <a:pPr lvl="1"/>
            <a:r>
              <a:rPr lang="en-US" altLang="zh-CN" b="1" dirty="0" err="1" smtClean="0"/>
              <a:t>利用</a:t>
            </a:r>
            <a:r>
              <a:rPr lang="en-US" altLang="zh-CN" b="1" dirty="0" err="1"/>
              <a:t>for</a:t>
            </a:r>
            <a:r>
              <a:rPr lang="en-US" altLang="zh-CN" b="1" dirty="0"/>
              <a:t>…in… </a:t>
            </a:r>
            <a:r>
              <a:rPr lang="en-US" altLang="zh-CN" b="1" dirty="0" err="1"/>
              <a:t>xrange</a:t>
            </a:r>
            <a:r>
              <a:rPr lang="en-US" altLang="zh-CN" b="1" dirty="0" smtClean="0"/>
              <a:t>()</a:t>
            </a:r>
            <a:r>
              <a:rPr lang="en-US" altLang="zh-CN" b="1" dirty="0"/>
              <a:t>循环</a:t>
            </a:r>
            <a:endParaRPr lang="zh-CN" altLang="zh-CN" b="1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dirty="0"/>
              <a:t>如果用</a:t>
            </a:r>
            <a:r>
              <a:rPr lang="en-US" altLang="zh-CN" dirty="0"/>
              <a:t>for</a:t>
            </a:r>
            <a:r>
              <a:rPr lang="zh-CN" altLang="zh-CN" dirty="0"/>
              <a:t>做循环需要利用</a:t>
            </a:r>
            <a:r>
              <a:rPr lang="en-US" altLang="zh-CN" dirty="0"/>
              <a:t>range</a:t>
            </a:r>
            <a:r>
              <a:rPr lang="zh-CN" altLang="zh-CN" dirty="0"/>
              <a:t>函数构造一个列表，从这个角度看用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for …  in …range()</a:t>
            </a:r>
            <a:r>
              <a:rPr lang="zh-CN" altLang="zh-CN" dirty="0"/>
              <a:t>做单纯循环的效率相比</a:t>
            </a:r>
            <a:r>
              <a:rPr lang="en-US" altLang="zh-CN" dirty="0"/>
              <a:t>while</a:t>
            </a:r>
            <a:r>
              <a:rPr lang="zh-CN" altLang="zh-CN" dirty="0"/>
              <a:t>来说是比较低的。为解决这个问题，对单纯的循环我们可以使用</a:t>
            </a:r>
            <a:r>
              <a:rPr lang="en-US" altLang="zh-CN" dirty="0" err="1">
                <a:solidFill>
                  <a:srgbClr val="FFC000"/>
                </a:solidFill>
              </a:rPr>
              <a:t>xrange</a:t>
            </a:r>
            <a:r>
              <a:rPr lang="zh-CN" altLang="zh-CN" dirty="0"/>
              <a:t>，例如：</a:t>
            </a:r>
          </a:p>
          <a:p>
            <a:pPr marL="457200" lvl="1" indent="0" algn="ctr">
              <a:buNone/>
            </a:pPr>
            <a:r>
              <a:rPr lang="en-US" altLang="zh-CN" dirty="0">
                <a:solidFill>
                  <a:srgbClr val="FFC000"/>
                </a:solidFill>
              </a:rPr>
              <a:t>for </a:t>
            </a:r>
            <a:r>
              <a:rPr lang="en-US" altLang="zh-CN" dirty="0" err="1">
                <a:solidFill>
                  <a:srgbClr val="FFC000"/>
                </a:solidFill>
              </a:rPr>
              <a:t>i</a:t>
            </a:r>
            <a:r>
              <a:rPr lang="en-US" altLang="zh-CN" dirty="0">
                <a:solidFill>
                  <a:srgbClr val="FFC000"/>
                </a:solidFill>
              </a:rPr>
              <a:t> in </a:t>
            </a:r>
            <a:r>
              <a:rPr lang="en-US" altLang="zh-CN" dirty="0" err="1">
                <a:solidFill>
                  <a:srgbClr val="FFC000"/>
                </a:solidFill>
              </a:rPr>
              <a:t>xrange</a:t>
            </a:r>
            <a:r>
              <a:rPr lang="en-US" altLang="zh-CN" dirty="0">
                <a:solidFill>
                  <a:srgbClr val="FFC000"/>
                </a:solidFill>
              </a:rPr>
              <a:t>(1,100</a:t>
            </a:r>
            <a:r>
              <a:rPr lang="en-US" altLang="zh-CN" dirty="0" smtClean="0">
                <a:solidFill>
                  <a:srgbClr val="FFC000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US" altLang="zh-CN" dirty="0" err="1" smtClean="0"/>
              <a:t>xrange</a:t>
            </a:r>
            <a:r>
              <a:rPr lang="en-US" altLang="zh-CN" dirty="0" smtClean="0"/>
              <a:t>(1</a:t>
            </a:r>
            <a:r>
              <a:rPr lang="zh-CN" altLang="zh-CN" dirty="0"/>
              <a:t>，</a:t>
            </a:r>
            <a:r>
              <a:rPr lang="en-US" altLang="zh-CN" dirty="0"/>
              <a:t>100)</a:t>
            </a:r>
            <a:r>
              <a:rPr lang="zh-CN" altLang="zh-CN" dirty="0"/>
              <a:t>产生一个</a:t>
            </a:r>
            <a:r>
              <a:rPr lang="en-US" altLang="zh-CN" dirty="0"/>
              <a:t>1</a:t>
            </a:r>
            <a:r>
              <a:rPr lang="zh-CN" altLang="zh-CN" dirty="0"/>
              <a:t>至</a:t>
            </a:r>
            <a:r>
              <a:rPr lang="en-US" altLang="zh-CN" dirty="0"/>
              <a:t>100</a:t>
            </a:r>
            <a:r>
              <a:rPr lang="zh-CN" altLang="zh-CN" dirty="0"/>
              <a:t>的循环范围，而并不产生列表，这样就提高了效率，所以若只需要产生循环范围就应该</a:t>
            </a:r>
            <a:r>
              <a:rPr lang="zh-CN" altLang="zh-CN" dirty="0" smtClean="0"/>
              <a:t>用</a:t>
            </a:r>
            <a:r>
              <a:rPr lang="en-US" altLang="zh-CN" dirty="0" smtClean="0"/>
              <a:t>for…in</a:t>
            </a:r>
            <a:r>
              <a:rPr lang="en-US" altLang="zh-CN" dirty="0"/>
              <a:t>… </a:t>
            </a:r>
            <a:r>
              <a:rPr lang="en-US" altLang="zh-CN" dirty="0" err="1"/>
              <a:t>xrange</a:t>
            </a:r>
            <a:r>
              <a:rPr lang="en-US" altLang="zh-CN" dirty="0" smtClean="0"/>
              <a:t>()</a:t>
            </a:r>
            <a:r>
              <a:rPr lang="zh-CN" altLang="zh-CN" dirty="0" smtClean="0"/>
              <a:t>循环</a:t>
            </a:r>
            <a:r>
              <a:rPr lang="zh-CN" altLang="zh-CN" dirty="0"/>
              <a:t>。</a:t>
            </a:r>
          </a:p>
          <a:p>
            <a:pPr lvl="1"/>
            <a:r>
              <a:rPr lang="en-US" altLang="zh-CN" dirty="0"/>
              <a:t>range</a:t>
            </a:r>
            <a:r>
              <a:rPr lang="zh-CN" altLang="zh-CN" dirty="0"/>
              <a:t>（）和</a:t>
            </a:r>
            <a:r>
              <a:rPr lang="en-US" altLang="zh-CN" dirty="0" err="1"/>
              <a:t>xrange</a:t>
            </a:r>
            <a:r>
              <a:rPr lang="zh-CN" altLang="zh-CN" dirty="0"/>
              <a:t>（）还有一种用法，以</a:t>
            </a:r>
            <a:r>
              <a:rPr lang="en-US" altLang="zh-CN" dirty="0"/>
              <a:t>range</a:t>
            </a:r>
            <a:r>
              <a:rPr lang="zh-CN" altLang="zh-CN" dirty="0"/>
              <a:t>为例</a:t>
            </a:r>
            <a:r>
              <a:rPr lang="zh-CN" altLang="zh-CN" dirty="0" smtClean="0"/>
              <a:t>：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C000"/>
                </a:solidFill>
              </a:rPr>
              <a:t>range</a:t>
            </a:r>
            <a:r>
              <a:rPr lang="zh-CN" altLang="zh-CN" dirty="0">
                <a:solidFill>
                  <a:srgbClr val="FFC000"/>
                </a:solidFill>
              </a:rPr>
              <a:t>（</a:t>
            </a:r>
            <a:r>
              <a:rPr lang="en-US" altLang="zh-CN" dirty="0">
                <a:solidFill>
                  <a:srgbClr val="FFC000"/>
                </a:solidFill>
              </a:rPr>
              <a:t>a</a:t>
            </a:r>
            <a:r>
              <a:rPr lang="zh-CN" altLang="zh-CN" dirty="0" smtClean="0">
                <a:solidFill>
                  <a:srgbClr val="FFC000"/>
                </a:solidFill>
              </a:rPr>
              <a:t>，</a:t>
            </a:r>
            <a:r>
              <a:rPr lang="en-US" altLang="zh-CN" dirty="0" smtClean="0">
                <a:solidFill>
                  <a:srgbClr val="FFC000"/>
                </a:solidFill>
              </a:rPr>
              <a:t>b</a:t>
            </a:r>
            <a:r>
              <a:rPr lang="zh-CN" altLang="zh-CN" dirty="0">
                <a:solidFill>
                  <a:srgbClr val="FFC000"/>
                </a:solidFill>
              </a:rPr>
              <a:t>，</a:t>
            </a:r>
            <a:r>
              <a:rPr lang="en-US" altLang="zh-CN" dirty="0">
                <a:solidFill>
                  <a:srgbClr val="FFC000"/>
                </a:solidFill>
              </a:rPr>
              <a:t>c</a:t>
            </a:r>
            <a:r>
              <a:rPr lang="zh-CN" altLang="zh-CN" dirty="0">
                <a:solidFill>
                  <a:srgbClr val="FFC000"/>
                </a:solidFill>
              </a:rPr>
              <a:t>）</a:t>
            </a:r>
            <a:r>
              <a:rPr lang="zh-CN" altLang="zh-CN" dirty="0"/>
              <a:t>的含义是从</a:t>
            </a:r>
            <a:r>
              <a:rPr lang="en-US" altLang="zh-CN" dirty="0"/>
              <a:t>a</a:t>
            </a:r>
            <a:r>
              <a:rPr lang="zh-CN" altLang="zh-CN" dirty="0"/>
              <a:t>开始，步长为</a:t>
            </a:r>
            <a:r>
              <a:rPr lang="en-US" altLang="zh-CN" dirty="0"/>
              <a:t>b</a:t>
            </a:r>
            <a:r>
              <a:rPr lang="zh-CN" altLang="zh-CN" dirty="0"/>
              <a:t>，结束值小于</a:t>
            </a:r>
            <a:r>
              <a:rPr lang="en-US" altLang="zh-CN" dirty="0"/>
              <a:t>c</a:t>
            </a:r>
            <a:r>
              <a:rPr lang="zh-CN" altLang="zh-CN" dirty="0"/>
              <a:t>。</a:t>
            </a:r>
          </a:p>
          <a:p>
            <a:pPr lvl="2"/>
            <a:endParaRPr lang="zh-CN" altLang="zh-CN" dirty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33992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dirty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918"/>
            <a:ext cx="8106002" cy="4661391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dirty="0"/>
              <a:t>7</a:t>
            </a:r>
            <a:r>
              <a:rPr lang="zh-CN" altLang="zh-CN" sz="2000" b="1" dirty="0" smtClean="0"/>
              <a:t>、二级</a:t>
            </a:r>
            <a:r>
              <a:rPr lang="zh-CN" altLang="zh-CN" sz="2000" b="1" dirty="0"/>
              <a:t>索引</a:t>
            </a:r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列表的元素也可以是列表</a:t>
            </a:r>
            <a:r>
              <a:rPr lang="zh-CN" altLang="zh-CN" sz="2000" dirty="0" smtClean="0"/>
              <a:t>，</a:t>
            </a:r>
            <a:r>
              <a:rPr lang="zh-CN" altLang="en-US" sz="2000" dirty="0" smtClean="0"/>
              <a:t>如有列表</a:t>
            </a:r>
            <a:r>
              <a:rPr lang="en-US" altLang="zh-CN" sz="2000" dirty="0" err="1">
                <a:solidFill>
                  <a:srgbClr val="FFC000"/>
                </a:solidFill>
              </a:rPr>
              <a:t>list_all</a:t>
            </a:r>
            <a:r>
              <a:rPr lang="zh-CN" altLang="en-US" sz="2000" dirty="0" smtClean="0"/>
              <a:t>内容如下：</a:t>
            </a:r>
            <a:endParaRPr lang="en-US" altLang="zh-CN" sz="2000" dirty="0" smtClean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000" dirty="0" smtClean="0"/>
          </a:p>
          <a:p>
            <a:pPr lvl="2">
              <a:lnSpc>
                <a:spcPct val="150000"/>
              </a:lnSpc>
            </a:pPr>
            <a:endParaRPr lang="en-US" altLang="zh-CN" sz="2000" dirty="0" smtClean="0"/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执行以下</a:t>
            </a:r>
            <a:r>
              <a:rPr lang="zh-CN" altLang="zh-CN" sz="2000" dirty="0" smtClean="0"/>
              <a:t>语句</a:t>
            </a:r>
            <a:r>
              <a:rPr lang="zh-CN" altLang="zh-CN" sz="2000" dirty="0"/>
              <a:t>：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US" altLang="zh-CN" sz="2000" dirty="0" smtClean="0">
                <a:solidFill>
                  <a:srgbClr val="FFC000"/>
                </a:solidFill>
              </a:rPr>
              <a:t>print </a:t>
            </a:r>
            <a:r>
              <a:rPr lang="en-US" altLang="zh-CN" sz="2000" dirty="0" err="1">
                <a:solidFill>
                  <a:srgbClr val="FFC000"/>
                </a:solidFill>
              </a:rPr>
              <a:t>list_all</a:t>
            </a:r>
            <a:r>
              <a:rPr lang="en-US" altLang="zh-CN" sz="2000" dirty="0">
                <a:solidFill>
                  <a:srgbClr val="FFC000"/>
                </a:solidFill>
              </a:rPr>
              <a:t>[0][2]</a:t>
            </a:r>
            <a:endParaRPr lang="zh-CN" altLang="zh-CN" sz="2000" dirty="0">
              <a:solidFill>
                <a:srgbClr val="FFC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 smtClean="0"/>
              <a:t>输出结果为：</a:t>
            </a:r>
            <a:r>
              <a:rPr lang="en-US" altLang="zh-CN" sz="2000" dirty="0" smtClean="0"/>
              <a:t>6.0</a:t>
            </a:r>
            <a:r>
              <a:rPr lang="en-US" altLang="zh-CN" sz="2000" dirty="0"/>
              <a:t> </a:t>
            </a:r>
            <a:endParaRPr lang="zh-CN" altLang="zh-CN" sz="2000" dirty="0"/>
          </a:p>
          <a:p>
            <a:pPr lvl="1">
              <a:lnSpc>
                <a:spcPct val="150000"/>
              </a:lnSpc>
            </a:pPr>
            <a:endParaRPr lang="en-US" altLang="zh-CN" sz="2000" dirty="0" smtClean="0"/>
          </a:p>
        </p:txBody>
      </p:sp>
      <p:pic>
        <p:nvPicPr>
          <p:cNvPr id="4" name="图片 3" descr="Macintosh HD:Users:yj:360云盘:python:第三章素材:屏幕快照 2015-10-04 上午10.15.0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578" y="3232295"/>
            <a:ext cx="3791032" cy="789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604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dirty="0" smtClean="0"/>
              <a:t>元组（</a:t>
            </a:r>
            <a:r>
              <a:rPr lang="en-US" altLang="zh-CN" sz="4000" b="1" dirty="0" smtClean="0"/>
              <a:t>tuple</a:t>
            </a:r>
            <a:r>
              <a:rPr lang="zh-CN" altLang="en-US" sz="4000" b="1" dirty="0" smtClean="0"/>
              <a:t>）</a:t>
            </a:r>
            <a:br>
              <a:rPr lang="zh-CN" altLang="en-US" sz="4000" b="1" dirty="0" smtClean="0"/>
            </a:br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3963" y="1717358"/>
            <a:ext cx="8947150" cy="338772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 smtClean="0"/>
              <a:t>元组与列表相似，也是一个</a:t>
            </a:r>
            <a:r>
              <a:rPr lang="zh-CN" altLang="zh-CN" sz="2400" dirty="0" smtClean="0">
                <a:solidFill>
                  <a:schemeClr val="accent3"/>
                </a:solidFill>
              </a:rPr>
              <a:t>线性集合</a:t>
            </a:r>
            <a:r>
              <a:rPr lang="zh-CN" altLang="zh-CN" sz="2400" dirty="0" smtClean="0"/>
              <a:t>，它是一个元素（直接元素）</a:t>
            </a:r>
            <a:r>
              <a:rPr lang="zh-CN" altLang="zh-CN" sz="2400" dirty="0" smtClean="0">
                <a:solidFill>
                  <a:schemeClr val="accent3"/>
                </a:solidFill>
              </a:rPr>
              <a:t>不可更改</a:t>
            </a:r>
            <a:r>
              <a:rPr lang="zh-CN" altLang="zh-CN" sz="2400" dirty="0" smtClean="0"/>
              <a:t>的集合，无论是元素值、元素数量都不可更改。不可更改是元组与列表的最大区别。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 smtClean="0"/>
              <a:t>列表用［］声明，而元组用</a:t>
            </a:r>
            <a:r>
              <a:rPr lang="zh-CN" altLang="zh-CN" sz="2400" dirty="0" smtClean="0">
                <a:solidFill>
                  <a:schemeClr val="accent3"/>
                </a:solidFill>
              </a:rPr>
              <a:t>（）</a:t>
            </a:r>
            <a:r>
              <a:rPr lang="zh-CN" altLang="zh-CN" sz="2400" dirty="0" smtClean="0"/>
              <a:t>声明，例如</a:t>
            </a:r>
            <a:r>
              <a:rPr lang="zh-CN" altLang="en-US" sz="2400" dirty="0" smtClean="0"/>
              <a:t>：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sz="2400" dirty="0" smtClean="0"/>
              <a:t>      </a:t>
            </a:r>
            <a:r>
              <a:rPr lang="en-US" altLang="zh-CN" sz="2400" dirty="0" smtClean="0">
                <a:solidFill>
                  <a:schemeClr val="accent3"/>
                </a:solidFill>
              </a:rPr>
              <a:t>MATH_CONST_VALUE=(3.1415,2.71828)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sz="2400" dirty="0" smtClean="0"/>
              <a:t>元组</a:t>
            </a:r>
            <a:r>
              <a:rPr lang="en-US" altLang="zh-CN" sz="2400" dirty="0" smtClean="0"/>
              <a:t>MATH_CONST_VALUE</a:t>
            </a:r>
            <a:r>
              <a:rPr lang="zh-CN" altLang="en-US" sz="2400" dirty="0" smtClean="0"/>
              <a:t>中包含了圆周率和自然对数的底两个常数，使用中若试图改变元组中的这两个数，程序会出现错误。</a:t>
            </a:r>
          </a:p>
        </p:txBody>
      </p:sp>
    </p:spTree>
    <p:extLst>
      <p:ext uri="{BB962C8B-B14F-4D97-AF65-F5344CB8AC3E}">
        <p14:creationId xmlns:p14="http://schemas.microsoft.com/office/powerpoint/2010/main" val="2074022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元组（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tuple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08" y="1571898"/>
            <a:ext cx="6959600" cy="228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5708" y="4069126"/>
            <a:ext cx="6959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黑体" pitchFamily="49" charset="-122"/>
                <a:ea typeface="黑体" pitchFamily="49" charset="-122"/>
                <a:cs typeface="Heiti SC Medium" charset="-122"/>
              </a:rPr>
              <a:t>元组定义后可以使用索引访问，但是当执行到</a:t>
            </a:r>
            <a:br>
              <a:rPr lang="zh-CN" altLang="en-US" b="1" dirty="0">
                <a:latin typeface="黑体" pitchFamily="49" charset="-122"/>
                <a:ea typeface="黑体" pitchFamily="49" charset="-122"/>
                <a:cs typeface="Heiti SC Medium" charset="-122"/>
              </a:rPr>
            </a:br>
            <a:r>
              <a:rPr lang="en-US" altLang="zh-CN" b="1" dirty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  <a:cs typeface="Courier New" pitchFamily="49" charset="0"/>
              </a:rPr>
              <a:t>MATH_CONST_VALUE[1]=2.7 </a:t>
            </a:r>
            <a:endParaRPr lang="en-US" altLang="zh-CN" b="1" dirty="0" smtClean="0">
              <a:solidFill>
                <a:schemeClr val="accent3"/>
              </a:solidFill>
              <a:latin typeface="Courier New" pitchFamily="49" charset="0"/>
              <a:ea typeface="黑体" pitchFamily="49" charset="-122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  <a:cs typeface="Heiti SC Medium" charset="-122"/>
              </a:rPr>
              <a:t>试图</a:t>
            </a:r>
            <a:r>
              <a:rPr lang="zh-CN" altLang="en-US" b="1" dirty="0">
                <a:latin typeface="黑体" pitchFamily="49" charset="-122"/>
                <a:ea typeface="黑体" pitchFamily="49" charset="-122"/>
                <a:cs typeface="Heiti SC Medium" charset="-122"/>
              </a:rPr>
              <a:t>修改元组索引为</a:t>
            </a:r>
            <a:r>
              <a:rPr lang="en-US" altLang="zh-CN" b="1" dirty="0">
                <a:latin typeface="黑体" pitchFamily="49" charset="-122"/>
                <a:ea typeface="黑体" pitchFamily="49" charset="-122"/>
                <a:cs typeface="Heiti SC Medium" charset="-122"/>
              </a:rPr>
              <a:t>1</a:t>
            </a:r>
            <a:r>
              <a:rPr lang="zh-CN" altLang="en-US" b="1" dirty="0">
                <a:latin typeface="黑体" pitchFamily="49" charset="-122"/>
                <a:ea typeface="黑体" pitchFamily="49" charset="-122"/>
                <a:cs typeface="Heiti SC Medium" charset="-122"/>
              </a:rPr>
              <a:t>的元素的值时，系统报出错误信息</a:t>
            </a:r>
            <a:r>
              <a:rPr lang="zh-CN" altLang="en-US" b="1" dirty="0" smtClean="0">
                <a:latin typeface="黑体" pitchFamily="49" charset="-122"/>
                <a:ea typeface="黑体" pitchFamily="49" charset="-122"/>
                <a:cs typeface="Heiti SC Medium" charset="-122"/>
              </a:rPr>
              <a:t>：</a:t>
            </a:r>
            <a:endParaRPr lang="en-US" altLang="zh-CN" b="1" dirty="0" smtClean="0">
              <a:latin typeface="黑体" pitchFamily="49" charset="-122"/>
              <a:ea typeface="黑体" pitchFamily="49" charset="-122"/>
              <a:cs typeface="Heiti SC Medium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  <a:cs typeface="Courier New" pitchFamily="49" charset="0"/>
              </a:rPr>
              <a:t>'tuple</a:t>
            </a:r>
            <a:r>
              <a:rPr lang="en-US" altLang="zh-CN" b="1" dirty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  <a:cs typeface="Courier New" pitchFamily="49" charset="0"/>
              </a:rPr>
              <a:t>' object does not support item </a:t>
            </a:r>
            <a:r>
              <a:rPr lang="en-US" altLang="zh-CN" b="1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  <a:cs typeface="Courier New" pitchFamily="49" charset="0"/>
              </a:rPr>
              <a:t>assignment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黑体" pitchFamily="49" charset="-122"/>
                <a:ea typeface="黑体" pitchFamily="49" charset="-122"/>
                <a:cs typeface="Heiti SC Medium" charset="-122"/>
              </a:rPr>
              <a:t>即元组</a:t>
            </a:r>
            <a:r>
              <a:rPr lang="zh-CN" altLang="en-US" b="1" dirty="0">
                <a:latin typeface="黑体" pitchFamily="49" charset="-122"/>
                <a:ea typeface="黑体" pitchFamily="49" charset="-122"/>
                <a:cs typeface="Heiti SC Medium" charset="-122"/>
              </a:rPr>
              <a:t>不支持元素赋值。</a:t>
            </a:r>
          </a:p>
        </p:txBody>
      </p:sp>
    </p:spTree>
    <p:extLst>
      <p:ext uri="{BB962C8B-B14F-4D97-AF65-F5344CB8AC3E}">
        <p14:creationId xmlns:p14="http://schemas.microsoft.com/office/powerpoint/2010/main" val="139263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3845" y="16079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3600" b="1" dirty="0" smtClean="0"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zh-CN" altLang="en-US" sz="3600" dirty="0" smtClean="0">
                <a:latin typeface="SimHei" charset="-122"/>
                <a:ea typeface="SimHei" charset="-122"/>
                <a:cs typeface="SimHei" charset="-122"/>
              </a:rPr>
              <a:t>基础</a:t>
            </a:r>
            <a:endParaRPr lang="en-US" altLang="zh-CN" sz="36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zh-CN" altLang="en-US" sz="3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zh-CN" altLang="en-US" sz="3600" dirty="0" smtClean="0">
                <a:latin typeface="SimHei" charset="-122"/>
                <a:ea typeface="SimHei" charset="-122"/>
                <a:cs typeface="SimHei" charset="-122"/>
              </a:rPr>
              <a:t>样题分析</a:t>
            </a:r>
            <a:endParaRPr lang="en-US" altLang="zh-CN" sz="3600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1838" y="479207"/>
            <a:ext cx="1881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smtClean="0">
                <a:latin typeface="SimHei" charset="-122"/>
                <a:ea typeface="SimHei" charset="-122"/>
                <a:cs typeface="SimHei" charset="-122"/>
              </a:rPr>
              <a:t>目录</a:t>
            </a:r>
            <a:endParaRPr kumimoji="1" lang="zh-CN" altLang="en-US" sz="360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700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92200" y="2051050"/>
            <a:ext cx="8947150" cy="4279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元组的这个特点正好可以“弥补”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没有常量的“遗憾”，程序中不需要修改的数据都可以声明在元组中。比如本例的元组就是“数学常量”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编程是一个创造性工作，千万不要束缚自己的思维，下面看看如何“绕过”规则修改元组中的数据？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若有下面定义：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dirty="0" smtClean="0"/>
              <a:t>      </a:t>
            </a:r>
            <a:r>
              <a:rPr lang="en-US" altLang="zh-CN" dirty="0" smtClean="0">
                <a:solidFill>
                  <a:schemeClr val="accent3"/>
                </a:solidFill>
              </a:rPr>
              <a:t>MATH_CONST_VALUE=([3.1415],[2.71828])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dirty="0" smtClean="0"/>
              <a:t> 那么观察下面语句组的执行结果：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元组（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tuple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297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/>
        </p:nvGrpSpPr>
        <p:grpSpPr>
          <a:xfrm>
            <a:off x="7156129" y="2066326"/>
            <a:ext cx="4216400" cy="2501900"/>
            <a:chOff x="1366520" y="1535974"/>
            <a:chExt cx="4216400" cy="25019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520" y="1535974"/>
              <a:ext cx="4216400" cy="2501900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3300549" y="1852613"/>
              <a:ext cx="1785257" cy="2287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689463" y="3113451"/>
              <a:ext cx="2751908" cy="22873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992937" y="1991542"/>
            <a:ext cx="5903822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2000" b="1" i="0" kern="1200">
                <a:solidFill>
                  <a:schemeClr val="tx1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marL="742950" indent="-285750" algn="l" defTabSz="457200" rtl="0" fontAlgn="base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b="1" i="0" kern="1200">
                <a:solidFill>
                  <a:schemeClr val="tx1"/>
                </a:solidFill>
                <a:latin typeface="Courier New 粗体" charset="0"/>
                <a:ea typeface="Heiti SC 中等" charset="-122"/>
                <a:cs typeface="+mj-cs"/>
              </a:defRPr>
            </a:lvl2pPr>
            <a:lvl3pPr marL="114300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600" b="1" i="0" kern="1200">
                <a:solidFill>
                  <a:schemeClr val="tx1"/>
                </a:solidFill>
                <a:latin typeface="Courier New 粗体" charset="0"/>
                <a:ea typeface="Heiti SC 中等" charset="-122"/>
                <a:cs typeface="+mj-cs"/>
              </a:defRPr>
            </a:lvl3pPr>
            <a:lvl4pPr marL="160020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400" b="1" i="0" kern="1200">
                <a:solidFill>
                  <a:schemeClr val="tx1"/>
                </a:solidFill>
                <a:latin typeface="Courier New 粗体" charset="0"/>
                <a:ea typeface="Heiti SC 中等" charset="-122"/>
                <a:cs typeface="+mj-cs"/>
              </a:defRPr>
            </a:lvl4pPr>
            <a:lvl5pPr marL="205740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itchFamily="18" charset="2"/>
              <a:buChar char=""/>
              <a:defRPr sz="1400" b="1" i="0" kern="1200">
                <a:solidFill>
                  <a:schemeClr val="tx1"/>
                </a:solidFill>
                <a:latin typeface="Courier New 粗体" charset="0"/>
                <a:ea typeface="Heiti SC 中等" charset="-122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代码修改了元组中圆周率的值，原因是，这次定义的元组中的元素是</a:t>
            </a:r>
            <a:r>
              <a:rPr lang="zh-CN" altLang="en-US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</a:rPr>
              <a:t>列表</a:t>
            </a: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，而列表的元素可以改变，所以前面特别提到“元组是</a:t>
            </a:r>
            <a:r>
              <a:rPr lang="zh-CN" altLang="en-US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</a:rPr>
              <a:t>直接元素</a:t>
            </a: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不可改变的集合”。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这种特殊性在编程中有用吗？当然有，比如这样定义的元组可以用来定义程序通信的接口，因为此结构既</a:t>
            </a:r>
            <a:r>
              <a:rPr lang="zh-CN" altLang="en-US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</a:rPr>
              <a:t>规定了接口数据的数量</a:t>
            </a: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，又</a:t>
            </a:r>
            <a:r>
              <a:rPr lang="zh-CN" altLang="en-US" dirty="0" smtClean="0">
                <a:solidFill>
                  <a:schemeClr val="accent3"/>
                </a:solidFill>
                <a:latin typeface="Courier New" pitchFamily="49" charset="0"/>
                <a:ea typeface="黑体" pitchFamily="49" charset="-122"/>
              </a:rPr>
              <a:t>允许对方修改数据的值</a:t>
            </a:r>
            <a:r>
              <a:rPr lang="zh-CN" altLang="en-US" dirty="0" smtClean="0">
                <a:latin typeface="Courier New" pitchFamily="49" charset="0"/>
                <a:ea typeface="黑体" pitchFamily="49" charset="-122"/>
              </a:rPr>
              <a:t>。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元组（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tuple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3870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2838" y="1554163"/>
            <a:ext cx="8947150" cy="48228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 smtClean="0">
                <a:solidFill>
                  <a:schemeClr val="accent3"/>
                </a:solidFill>
              </a:rPr>
              <a:t>字符串</a:t>
            </a:r>
            <a:r>
              <a:rPr lang="zh-CN" altLang="zh-CN" sz="2400" dirty="0" smtClean="0"/>
              <a:t>是每个开发者都需要认真研习的数据类型，因为在输入、输出、读写文件方面，字符串是最直观的数据。</a:t>
            </a:r>
            <a:endParaRPr lang="zh-CN" altLang="en-US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中字符串可以用单引号（</a:t>
            </a:r>
            <a:r>
              <a:rPr lang="en-US" altLang="zh-CN" sz="2400" dirty="0" smtClean="0">
                <a:solidFill>
                  <a:schemeClr val="accent3"/>
                </a:solidFill>
              </a:rPr>
              <a:t>’’</a:t>
            </a:r>
            <a:r>
              <a:rPr lang="zh-CN" altLang="en-US" sz="2400" dirty="0" smtClean="0"/>
              <a:t>）和双引号（</a:t>
            </a:r>
            <a:r>
              <a:rPr lang="en-US" altLang="zh-CN" sz="2400" dirty="0" smtClean="0">
                <a:solidFill>
                  <a:schemeClr val="accent3"/>
                </a:solidFill>
              </a:rPr>
              <a:t>””</a:t>
            </a:r>
            <a:r>
              <a:rPr lang="zh-CN" altLang="en-US" sz="2400" dirty="0" smtClean="0"/>
              <a:t>）标识，对于跨行的字符串可以用“三引号”（三个单引号</a:t>
            </a:r>
            <a:r>
              <a:rPr lang="en-US" altLang="zh-CN" sz="2400" dirty="0" smtClean="0">
                <a:solidFill>
                  <a:schemeClr val="accent3"/>
                </a:solidFill>
              </a:rPr>
              <a:t>’’’</a:t>
            </a:r>
            <a:r>
              <a:rPr lang="zh-CN" altLang="en-US" sz="2400" dirty="0"/>
              <a:t>或</a:t>
            </a:r>
            <a:r>
              <a:rPr lang="zh-CN" altLang="en-US" sz="2400" dirty="0" smtClean="0"/>
              <a:t>三个双引号</a:t>
            </a:r>
            <a:r>
              <a:rPr lang="en-US" altLang="zh-CN" sz="2400" dirty="0" smtClean="0"/>
              <a:t>”””</a:t>
            </a:r>
            <a:r>
              <a:rPr lang="zh-CN" altLang="en-US" sz="2400" dirty="0" smtClean="0"/>
              <a:t>）标识</a:t>
            </a:r>
          </a:p>
        </p:txBody>
      </p:sp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dirty="0" smtClean="0"/>
              <a:t>字符串（</a:t>
            </a:r>
            <a:r>
              <a:rPr lang="en-US" altLang="zh-CN" sz="4000" b="1" dirty="0" smtClean="0"/>
              <a:t>string</a:t>
            </a:r>
            <a:r>
              <a:rPr lang="zh-CN" altLang="en-US" sz="4000" b="1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41172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2838" y="1554163"/>
            <a:ext cx="8947150" cy="48228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下面介绍几个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的字符串操作：</a:t>
            </a:r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</a:t>
            </a:r>
            <a:r>
              <a:rPr lang="zh-CN" altLang="en-US" dirty="0" smtClean="0"/>
              <a:t>求字符串长度</a:t>
            </a:r>
          </a:p>
          <a:p>
            <a:pPr marL="0" indent="0">
              <a:buNone/>
            </a:pPr>
            <a:r>
              <a:rPr lang="en-US" altLang="zh-CN" dirty="0" smtClean="0"/>
              <a:t>          </a:t>
            </a:r>
            <a:r>
              <a:rPr lang="en-US" altLang="zh-CN" dirty="0" err="1" smtClean="0">
                <a:solidFill>
                  <a:schemeClr val="accent3"/>
                </a:solidFill>
              </a:rPr>
              <a:t>len</a:t>
            </a:r>
            <a:r>
              <a:rPr lang="zh-CN" altLang="en-US" dirty="0" smtClean="0">
                <a:solidFill>
                  <a:schemeClr val="accent3"/>
                </a:solidFill>
              </a:rPr>
              <a:t>（</a:t>
            </a:r>
            <a:r>
              <a:rPr lang="en-US" altLang="zh-CN" dirty="0" err="1" smtClean="0">
                <a:solidFill>
                  <a:schemeClr val="accent3"/>
                </a:solidFill>
              </a:rPr>
              <a:t>str</a:t>
            </a:r>
            <a:r>
              <a:rPr lang="zh-CN" altLang="en-US" dirty="0" smtClean="0">
                <a:solidFill>
                  <a:schemeClr val="accent3"/>
                </a:solidFill>
              </a:rPr>
              <a:t>）</a:t>
            </a:r>
            <a:r>
              <a:rPr lang="en-US" altLang="zh-CN" dirty="0" smtClean="0"/>
              <a:t>#</a:t>
            </a:r>
            <a:r>
              <a:rPr lang="zh-CN" altLang="en-US" dirty="0" smtClean="0"/>
              <a:t>此函数返回表达字符串长度的整型数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、替换字符串的部分内容，如下例：将字符串“</a:t>
            </a:r>
            <a:r>
              <a:rPr lang="en-US" altLang="zh-CN" dirty="0" smtClean="0"/>
              <a:t>AACBBBCAA”</a:t>
            </a:r>
            <a:r>
              <a:rPr lang="zh-CN" altLang="en-US" dirty="0" smtClean="0"/>
              <a:t>中的“</a:t>
            </a:r>
            <a:r>
              <a:rPr lang="en-US" altLang="zh-CN" dirty="0" smtClean="0"/>
              <a:t>BBB”   </a:t>
            </a:r>
            <a:r>
              <a:rPr lang="zh-CN" altLang="en-US" dirty="0" smtClean="0"/>
              <a:t>替换为”</a:t>
            </a:r>
            <a:r>
              <a:rPr lang="en-US" altLang="zh-CN" dirty="0" smtClean="0"/>
              <a:t>AAA”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accent3"/>
                </a:solidFill>
              </a:rPr>
              <a:t>          </a:t>
            </a:r>
            <a:r>
              <a:rPr lang="en-US" altLang="zh-CN" dirty="0" smtClean="0">
                <a:solidFill>
                  <a:schemeClr val="accent3"/>
                </a:solidFill>
              </a:rPr>
              <a:t>print “</a:t>
            </a:r>
            <a:r>
              <a:rPr lang="en-US" altLang="zh-CN" dirty="0" err="1" smtClean="0">
                <a:solidFill>
                  <a:schemeClr val="accent3"/>
                </a:solidFill>
              </a:rPr>
              <a:t>AACBBBCAA”.replace</a:t>
            </a:r>
            <a:r>
              <a:rPr lang="en-US" altLang="zh-CN" dirty="0" smtClean="0">
                <a:solidFill>
                  <a:schemeClr val="accent3"/>
                </a:solidFill>
              </a:rPr>
              <a:t>(“BBB”,”AAA” )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accent3"/>
                </a:solidFill>
              </a:rPr>
              <a:t>           &gt;&gt;&gt; AACAAACAA</a:t>
            </a:r>
            <a:endParaRPr lang="zh-CN" altLang="en-US" dirty="0" smtClean="0">
              <a:solidFill>
                <a:schemeClr val="accent3"/>
              </a:solidFill>
            </a:endParaRPr>
          </a:p>
        </p:txBody>
      </p:sp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dirty="0" smtClean="0"/>
              <a:t>字符串（</a:t>
            </a:r>
            <a:r>
              <a:rPr lang="en-US" altLang="zh-CN" sz="4000" b="1" dirty="0" smtClean="0"/>
              <a:t>string</a:t>
            </a:r>
            <a:r>
              <a:rPr lang="zh-CN" altLang="en-US" sz="4000" b="1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90712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2838" y="1554163"/>
            <a:ext cx="8947150" cy="48228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</a:t>
            </a:r>
            <a:r>
              <a:rPr lang="zh-CN" altLang="en-US" dirty="0" smtClean="0"/>
              <a:t>字符串比较，注意下面下面语句执行的结果 </a:t>
            </a:r>
          </a:p>
          <a:p>
            <a:pPr>
              <a:buFont typeface="Wingdings 3" pitchFamily="18" charset="2"/>
              <a:buNone/>
            </a:pPr>
            <a:endParaRPr lang="en-US" altLang="zh-CN" dirty="0" smtClean="0"/>
          </a:p>
          <a:p>
            <a:pPr>
              <a:buFont typeface="Wingdings 3" pitchFamily="18" charset="2"/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 smtClean="0"/>
              <a:t>执行结果为</a:t>
            </a:r>
            <a:r>
              <a:rPr lang="en-US" altLang="zh-CN" dirty="0" smtClean="0"/>
              <a:t>”1”</a:t>
            </a:r>
            <a:r>
              <a:rPr lang="zh-CN" altLang="en-US" dirty="0" smtClean="0"/>
              <a:t>，表达字符串</a:t>
            </a:r>
            <a:r>
              <a:rPr lang="en-US" altLang="zh-CN" dirty="0" smtClean="0"/>
              <a:t>"</a:t>
            </a:r>
            <a:r>
              <a:rPr lang="en-US" altLang="zh-CN" dirty="0" err="1" smtClean="0"/>
              <a:t>beiping</a:t>
            </a:r>
            <a:r>
              <a:rPr lang="en-US" altLang="zh-CN" dirty="0" smtClean="0"/>
              <a:t>"</a:t>
            </a:r>
            <a:r>
              <a:rPr lang="zh-CN" altLang="en-US" dirty="0" smtClean="0">
                <a:solidFill>
                  <a:schemeClr val="accent3"/>
                </a:solidFill>
              </a:rPr>
              <a:t>大于</a:t>
            </a:r>
            <a:r>
              <a:rPr lang="zh-CN" altLang="en-US" dirty="0" smtClean="0"/>
              <a:t>字符串</a:t>
            </a:r>
            <a:r>
              <a:rPr lang="en-US" altLang="zh-CN" dirty="0" smtClean="0"/>
              <a:t>"</a:t>
            </a:r>
            <a:r>
              <a:rPr lang="en-US" altLang="zh-CN" dirty="0" err="1" smtClean="0"/>
              <a:t>beijing</a:t>
            </a:r>
            <a:r>
              <a:rPr lang="en-US" altLang="zh-CN" dirty="0" smtClean="0"/>
              <a:t>"</a:t>
            </a:r>
            <a:r>
              <a:rPr lang="zh-CN" altLang="en-US" dirty="0" smtClean="0"/>
              <a:t>，原因是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码大于</a:t>
            </a:r>
            <a:r>
              <a:rPr lang="en-US" altLang="zh-CN" dirty="0" smtClean="0"/>
              <a:t>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码。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zh-CN" altLang="en-US" dirty="0" smtClean="0"/>
              <a:t>执行结果为</a:t>
            </a:r>
            <a:r>
              <a:rPr lang="en-US" altLang="zh-CN" dirty="0" smtClean="0"/>
              <a:t>”0”</a:t>
            </a:r>
            <a:r>
              <a:rPr lang="zh-CN" altLang="en-US" dirty="0" smtClean="0"/>
              <a:t>，表达两个字符串</a:t>
            </a:r>
            <a:r>
              <a:rPr lang="zh-CN" altLang="en-US" dirty="0" smtClean="0">
                <a:solidFill>
                  <a:schemeClr val="accent3"/>
                </a:solidFill>
              </a:rPr>
              <a:t>相同</a:t>
            </a:r>
            <a:r>
              <a:rPr lang="zh-CN" altLang="en-US" dirty="0" smtClean="0"/>
              <a:t>。</a:t>
            </a:r>
          </a:p>
          <a:p>
            <a:pPr>
              <a:buFont typeface="Wingdings 3" pitchFamily="18" charset="2"/>
              <a:buNone/>
            </a:pPr>
            <a:endParaRPr lang="en-US" altLang="zh-CN" dirty="0" smtClean="0"/>
          </a:p>
          <a:p>
            <a:pPr>
              <a:buFont typeface="Wingdings 3" pitchFamily="18" charset="2"/>
              <a:buNone/>
            </a:pPr>
            <a:r>
              <a:rPr lang="en-US" altLang="zh-CN" dirty="0" smtClean="0"/>
              <a:t>                               </a:t>
            </a:r>
          </a:p>
          <a:p>
            <a:pPr>
              <a:buNone/>
            </a:pPr>
            <a:r>
              <a:rPr lang="zh-CN" altLang="en-US" dirty="0" smtClean="0"/>
              <a:t>执行结果为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－</a:t>
            </a:r>
            <a:r>
              <a:rPr lang="en-US" altLang="zh-CN" dirty="0" smtClean="0"/>
              <a:t>1”</a:t>
            </a:r>
            <a:r>
              <a:rPr lang="zh-CN" altLang="en-US" dirty="0" smtClean="0"/>
              <a:t>，表达字符串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beijing</a:t>
            </a:r>
            <a:r>
              <a:rPr lang="en-US" altLang="zh-CN" dirty="0" smtClean="0"/>
              <a:t>”</a:t>
            </a:r>
            <a:r>
              <a:rPr lang="zh-CN" altLang="en-US" dirty="0" smtClean="0">
                <a:solidFill>
                  <a:schemeClr val="accent3"/>
                </a:solidFill>
              </a:rPr>
              <a:t>小于</a:t>
            </a:r>
            <a:r>
              <a:rPr lang="zh-CN" altLang="en-US" dirty="0" smtClean="0"/>
              <a:t>字符串</a:t>
            </a:r>
            <a:r>
              <a:rPr lang="en-US" altLang="zh-CN" dirty="0" smtClean="0"/>
              <a:t>“</a:t>
            </a:r>
            <a:r>
              <a:rPr lang="en-US" altLang="zh-CN" dirty="0" err="1" smtClean="0"/>
              <a:t>beiping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，原因           是 </a:t>
            </a:r>
            <a:r>
              <a:rPr lang="en-US" altLang="zh-CN" dirty="0" smtClean="0"/>
              <a:t>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码小于</a:t>
            </a:r>
            <a:r>
              <a:rPr lang="en-US" altLang="zh-CN" dirty="0" smtClean="0"/>
              <a:t>j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ASCII</a:t>
            </a:r>
            <a:r>
              <a:rPr lang="zh-CN" altLang="en-US" dirty="0" smtClean="0"/>
              <a:t>码。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字符串（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string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7" r="9886" b="14667"/>
          <a:stretch/>
        </p:blipFill>
        <p:spPr>
          <a:xfrm>
            <a:off x="1987296" y="2029968"/>
            <a:ext cx="3009900" cy="731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296" y="3590925"/>
            <a:ext cx="3009900" cy="74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9"/>
          <a:stretch/>
        </p:blipFill>
        <p:spPr>
          <a:xfrm>
            <a:off x="1987296" y="5005927"/>
            <a:ext cx="300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6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2838" y="1554163"/>
            <a:ext cx="8947150" cy="48228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4</a:t>
            </a:r>
            <a:r>
              <a:rPr lang="zh-CN" altLang="en-US" dirty="0" smtClean="0"/>
              <a:t>、</a:t>
            </a:r>
            <a:r>
              <a:rPr lang="en-US" altLang="en-US" dirty="0" smtClean="0"/>
              <a:t>在字符串中查找子串，并返回子串的起始位置</a:t>
            </a:r>
          </a:p>
          <a:p>
            <a:pPr>
              <a:buFont typeface="Wingdings 3" pitchFamily="18" charset="2"/>
              <a:buNone/>
            </a:pPr>
            <a:r>
              <a:rPr lang="en-US" altLang="zh-CN" dirty="0" smtClean="0"/>
              <a:t>           </a:t>
            </a:r>
            <a:endParaRPr lang="en-US" altLang="en-US" dirty="0" smtClean="0"/>
          </a:p>
          <a:p>
            <a:pPr>
              <a:buFont typeface="Wingdings 3" pitchFamily="18" charset="2"/>
              <a:buNone/>
            </a:pPr>
            <a:r>
              <a:rPr lang="en-US" altLang="zh-CN" dirty="0" smtClean="0"/>
              <a:t>          </a:t>
            </a:r>
            <a:r>
              <a:rPr lang="en-US" altLang="en-US" dirty="0" smtClean="0"/>
              <a:t>                			      </a:t>
            </a:r>
          </a:p>
          <a:p>
            <a:pPr>
              <a:buFont typeface="Wingdings 3" pitchFamily="18" charset="2"/>
              <a:buNone/>
            </a:pPr>
            <a:r>
              <a:rPr lang="en-US" altLang="en-US" dirty="0" err="1" smtClean="0"/>
              <a:t>这表示“bei”在“china</a:t>
            </a:r>
            <a:r>
              <a:rPr lang="en-US" altLang="en-US" dirty="0" smtClean="0"/>
              <a:t> beijing”中的第6个字符开始的地方被找到</a:t>
            </a:r>
          </a:p>
          <a:p>
            <a:pPr marL="0" indent="0">
              <a:buNone/>
            </a:pPr>
            <a:r>
              <a:rPr lang="en-US" altLang="en-US" dirty="0" smtClean="0"/>
              <a:t> 5</a:t>
            </a:r>
            <a:r>
              <a:rPr lang="zh-CN" altLang="en-US" dirty="0" smtClean="0"/>
              <a:t>、</a:t>
            </a:r>
            <a:r>
              <a:rPr lang="en-US" altLang="en-US" dirty="0" smtClean="0"/>
              <a:t>大小写转换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字符串（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string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48" y="2098040"/>
            <a:ext cx="3759200" cy="55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48" y="3821017"/>
            <a:ext cx="3022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67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2838" y="1554163"/>
            <a:ext cx="8947150" cy="48228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6</a:t>
            </a:r>
            <a:r>
              <a:rPr lang="zh-CN" altLang="en-US" dirty="0"/>
              <a:t>、</a:t>
            </a:r>
            <a:r>
              <a:rPr lang="en-US" altLang="en-US" dirty="0" smtClean="0"/>
              <a:t>去空格</a:t>
            </a:r>
          </a:p>
          <a:p>
            <a:pPr>
              <a:buFont typeface="Wingdings 3" pitchFamily="18" charset="2"/>
              <a:buNone/>
            </a:pPr>
            <a:endParaRPr lang="en-US" altLang="en-US" dirty="0"/>
          </a:p>
          <a:p>
            <a:pPr>
              <a:buFont typeface="Wingdings 3" pitchFamily="18" charset="2"/>
              <a:buNone/>
            </a:pPr>
            <a:endParaRPr lang="en-US" altLang="en-US" dirty="0" smtClean="0"/>
          </a:p>
          <a:p>
            <a:pPr>
              <a:buFont typeface="Wingdings 3" pitchFamily="18" charset="2"/>
              <a:buNone/>
            </a:pPr>
            <a:r>
              <a:rPr lang="en-US" altLang="en-US" dirty="0" smtClean="0"/>
              <a:t>去掉了两边的空格</a:t>
            </a:r>
          </a:p>
          <a:p>
            <a:pPr>
              <a:buFont typeface="Wingdings 3" pitchFamily="18" charset="2"/>
              <a:buNone/>
            </a:pPr>
            <a:endParaRPr lang="en-US" altLang="en-US" dirty="0" smtClean="0"/>
          </a:p>
          <a:p>
            <a:pPr>
              <a:buFont typeface="Wingdings 3" pitchFamily="18" charset="2"/>
              <a:buNone/>
            </a:pPr>
            <a:endParaRPr lang="en-US" altLang="en-US" dirty="0"/>
          </a:p>
          <a:p>
            <a:pPr>
              <a:buFont typeface="Wingdings 3" pitchFamily="18" charset="2"/>
              <a:buNone/>
            </a:pPr>
            <a:r>
              <a:rPr lang="en-US" altLang="en-US" dirty="0" smtClean="0"/>
              <a:t>只去掉左边空格</a:t>
            </a:r>
          </a:p>
          <a:p>
            <a:pPr>
              <a:buFont typeface="Wingdings 3" pitchFamily="18" charset="2"/>
              <a:buNone/>
            </a:pPr>
            <a:r>
              <a:rPr lang="en-US" altLang="en-US" dirty="0" smtClean="0"/>
              <a:t>		</a:t>
            </a:r>
          </a:p>
          <a:p>
            <a:pPr>
              <a:buFont typeface="Wingdings 3" pitchFamily="18" charset="2"/>
              <a:buNone/>
            </a:pPr>
            <a:endParaRPr lang="en-US" altLang="zh-CN" dirty="0"/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只去掉右边空格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字符串（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string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38" y="2027428"/>
            <a:ext cx="4191000" cy="73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9"/>
          <a:stretch/>
        </p:blipFill>
        <p:spPr>
          <a:xfrm>
            <a:off x="1277938" y="3307588"/>
            <a:ext cx="4191000" cy="736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2"/>
          <a:stretch/>
        </p:blipFill>
        <p:spPr>
          <a:xfrm>
            <a:off x="1277938" y="4587748"/>
            <a:ext cx="4191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01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12838" y="1554163"/>
            <a:ext cx="8947150" cy="48228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、按标志分割字符串</a:t>
            </a:r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开发中经常需要做数据分析和协议解析，这时按标志分割字符串就是常用的功能，请看下两行代码：</a:t>
            </a:r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			</a:t>
            </a:r>
            <a:endParaRPr lang="en-US" altLang="zh-CN" dirty="0" smtClean="0"/>
          </a:p>
          <a:p>
            <a:pPr>
              <a:buFont typeface="Wingdings 3" pitchFamily="18" charset="2"/>
              <a:buNone/>
            </a:pPr>
            <a:endParaRPr lang="en-US" altLang="zh-CN" dirty="0"/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字符串用</a:t>
            </a:r>
            <a:r>
              <a:rPr lang="en-US" altLang="zh-CN" dirty="0" smtClean="0">
                <a:solidFill>
                  <a:schemeClr val="accent3"/>
                </a:solidFill>
              </a:rPr>
              <a:t>split</a:t>
            </a:r>
            <a:r>
              <a:rPr lang="zh-CN" altLang="en-US" dirty="0" smtClean="0">
                <a:solidFill>
                  <a:schemeClr val="accent3"/>
                </a:solidFill>
              </a:rPr>
              <a:t>（‘分割标志字符’）</a:t>
            </a:r>
            <a:r>
              <a:rPr lang="zh-CN" altLang="en-US" dirty="0" smtClean="0"/>
              <a:t>来将字符串分割成若干部分，分割结果放入列表，然后开发者就可以使用列表的处理方法引用各部分。若将上例改为：</a:t>
            </a:r>
          </a:p>
          <a:p>
            <a:pPr>
              <a:buFont typeface="Wingdings 3" pitchFamily="18" charset="2"/>
              <a:buNone/>
            </a:pPr>
            <a:endParaRPr lang="en-US" altLang="zh-CN" dirty="0" smtClean="0"/>
          </a:p>
          <a:p>
            <a:pPr>
              <a:buFont typeface="Wingdings 3" pitchFamily="18" charset="2"/>
              <a:buNone/>
            </a:pPr>
            <a:endParaRPr lang="en-US" altLang="zh-CN" dirty="0"/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则得到四个元素的列表：</a:t>
            </a:r>
            <a:r>
              <a:rPr lang="en-US" altLang="zh-CN" dirty="0" smtClean="0"/>
              <a:t>['chin', ',</a:t>
            </a:r>
            <a:r>
              <a:rPr lang="en-US" altLang="zh-CN" dirty="0" err="1" smtClean="0"/>
              <a:t>beijing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ch</a:t>
            </a:r>
            <a:r>
              <a:rPr lang="en-US" altLang="zh-CN" dirty="0" smtClean="0"/>
              <a:t>', 'oy', 'ng']</a:t>
            </a:r>
            <a:endParaRPr lang="zh-CN" altLang="en-US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字符串（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string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0"/>
          <a:stretch/>
        </p:blipFill>
        <p:spPr>
          <a:xfrm>
            <a:off x="1568704" y="2704084"/>
            <a:ext cx="4229100" cy="73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04" y="4688332"/>
            <a:ext cx="4229100" cy="7239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442448" y="1125538"/>
            <a:ext cx="676656" cy="3749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476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7593" y="1497648"/>
            <a:ext cx="8947150" cy="381781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/>
              <a:t>切片的含义是从一个集合中挑选出需要的子集，对于列表、元组和字符串而言可以使用一样的切片运算，下面的代码示例会混合使用元组、列表和字符串。</a:t>
            </a:r>
            <a:endParaRPr lang="zh-CN" alt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设有列表：</a:t>
            </a:r>
            <a:r>
              <a:rPr lang="en-US" altLang="zh-CN" dirty="0" err="1" smtClean="0">
                <a:solidFill>
                  <a:schemeClr val="accent3"/>
                </a:solidFill>
              </a:rPr>
              <a:t>list_demo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=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[‘</a:t>
            </a:r>
            <a:r>
              <a:rPr lang="en-US" altLang="zh-CN" dirty="0" err="1" smtClean="0">
                <a:solidFill>
                  <a:schemeClr val="accent3"/>
                </a:solidFill>
              </a:rPr>
              <a:t>a’,’b’,’c’,’d</a:t>
            </a:r>
            <a:r>
              <a:rPr lang="en-US" altLang="zh-CN" dirty="0" smtClean="0">
                <a:solidFill>
                  <a:schemeClr val="accent3"/>
                </a:solidFill>
              </a:rPr>
              <a:t>’]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dirty="0" smtClean="0"/>
              <a:t>	 </a:t>
            </a:r>
            <a:r>
              <a:rPr lang="zh-CN" altLang="en-US" dirty="0" smtClean="0"/>
              <a:t>元组：</a:t>
            </a:r>
            <a:r>
              <a:rPr lang="en-US" altLang="zh-CN" dirty="0" err="1" smtClean="0">
                <a:solidFill>
                  <a:schemeClr val="accent3"/>
                </a:solidFill>
              </a:rPr>
              <a:t>tuple_demo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=</a:t>
            </a:r>
            <a:r>
              <a:rPr lang="zh-CN" altLang="en-US" dirty="0" smtClean="0">
                <a:solidFill>
                  <a:schemeClr val="accent3"/>
                </a:solidFill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</a:rPr>
              <a:t>(1,2,3,4,5,6,7,8,9</a:t>
            </a:r>
            <a:r>
              <a:rPr lang="en-US" altLang="zh-CN" dirty="0">
                <a:solidFill>
                  <a:schemeClr val="accent3"/>
                </a:solidFill>
              </a:rPr>
              <a:t>)</a:t>
            </a:r>
            <a:endParaRPr lang="zh-CN" altLang="en-US" dirty="0" smtClean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、使用缺省风格的下标：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dirty="0" smtClean="0"/>
              <a:t>引用前三个元素：</a:t>
            </a:r>
            <a:r>
              <a:rPr lang="en-US" altLang="zh-CN" dirty="0" smtClean="0"/>
              <a:t>print  </a:t>
            </a:r>
            <a:r>
              <a:rPr lang="en-US" altLang="zh-CN" dirty="0" err="1" smtClean="0"/>
              <a:t>tuple_demo</a:t>
            </a:r>
            <a:r>
              <a:rPr lang="en-US" altLang="zh-CN" dirty="0" smtClean="0"/>
              <a:t>[:3]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、使用“倒数第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个元素”风格的下标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dirty="0" smtClean="0"/>
              <a:t>引用倒数三个元素：</a:t>
            </a:r>
            <a:r>
              <a:rPr lang="en-US" altLang="zh-CN" dirty="0" smtClean="0"/>
              <a:t>print </a:t>
            </a:r>
            <a:r>
              <a:rPr lang="en-US" altLang="zh-CN" dirty="0" err="1" smtClean="0"/>
              <a:t>list_demo</a:t>
            </a:r>
            <a:r>
              <a:rPr lang="en-US" altLang="zh-CN" dirty="0" smtClean="0"/>
              <a:t>[-3:]</a:t>
            </a:r>
          </a:p>
        </p:txBody>
      </p:sp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smtClean="0"/>
              <a:t>切片</a:t>
            </a:r>
            <a:br>
              <a:rPr lang="zh-CN" altLang="en-US" sz="4000" b="1" smtClean="0"/>
            </a:br>
            <a:endParaRPr lang="zh-CN" altLang="en-US" sz="4000" b="1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50" y="4232725"/>
            <a:ext cx="3073400" cy="749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950" y="3124015"/>
            <a:ext cx="4000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19174" y="1362075"/>
            <a:ext cx="9276969" cy="5153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 smtClean="0"/>
              <a:t>3</a:t>
            </a:r>
            <a:r>
              <a:rPr lang="zh-CN" altLang="en-US" sz="1800" dirty="0" smtClean="0"/>
              <a:t>、还可以在引用中使用两个冒号，形如“</a:t>
            </a:r>
            <a:r>
              <a:rPr lang="en-US" altLang="zh-CN" sz="1800" dirty="0" smtClean="0"/>
              <a:t>L:M:N”</a:t>
            </a:r>
            <a:r>
              <a:rPr lang="zh-CN" altLang="en-US" sz="1800" dirty="0" smtClean="0"/>
              <a:t>，表达从</a:t>
            </a:r>
            <a:r>
              <a:rPr lang="en-US" altLang="zh-CN" sz="1800" dirty="0" smtClean="0"/>
              <a:t>L</a:t>
            </a:r>
            <a:r>
              <a:rPr lang="zh-CN" altLang="en-US" sz="1800" dirty="0" smtClean="0"/>
              <a:t>开始到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，每隔</a:t>
            </a:r>
            <a:r>
              <a:rPr lang="en-US" altLang="zh-CN" sz="1800" dirty="0" smtClean="0"/>
              <a:t>N</a:t>
            </a:r>
            <a:r>
              <a:rPr lang="zh-CN" altLang="en-US" sz="1800" dirty="0" smtClean="0"/>
              <a:t>个元素取值。</a:t>
            </a:r>
            <a:endParaRPr lang="en-US" altLang="zh-CN" sz="1800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endParaRPr lang="zh-CN" altLang="en-US" sz="1800" dirty="0" smtClean="0"/>
          </a:p>
          <a:p>
            <a:pPr>
              <a:buFont typeface="Wingdings 3" pitchFamily="18" charset="2"/>
              <a:buNone/>
            </a:pPr>
            <a:r>
              <a:rPr lang="zh-CN" altLang="en-US" sz="1800" dirty="0" smtClean="0"/>
              <a:t>从第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个元素到倒数第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个元素，每隔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个元素打印</a:t>
            </a:r>
            <a:r>
              <a:rPr lang="en-US" altLang="zh-CN" sz="1800" dirty="0" err="1" smtClean="0"/>
              <a:t>tuple_demo</a:t>
            </a:r>
            <a:r>
              <a:rPr lang="zh-CN" altLang="en-US" sz="1800" dirty="0" smtClean="0"/>
              <a:t>元组元素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4</a:t>
            </a:r>
            <a:r>
              <a:rPr lang="zh-CN" altLang="en-US" sz="1800" dirty="0" smtClean="0"/>
              <a:t>、从匿名集合中切片</a:t>
            </a:r>
          </a:p>
          <a:p>
            <a:pPr>
              <a:buFont typeface="Wingdings 3" pitchFamily="18" charset="2"/>
              <a:buNone/>
            </a:pPr>
            <a:r>
              <a:rPr lang="en-US" altLang="zh-CN" sz="1800" dirty="0" smtClean="0"/>
              <a:t>Python</a:t>
            </a:r>
            <a:r>
              <a:rPr lang="zh-CN" altLang="en-US" sz="1800" dirty="0" smtClean="0"/>
              <a:t>还可以从一个匿名的集合切片</a:t>
            </a:r>
            <a:r>
              <a:rPr lang="en-US" altLang="zh-CN" sz="1800" dirty="0" smtClean="0"/>
              <a:t>:</a:t>
            </a:r>
          </a:p>
          <a:p>
            <a:pPr>
              <a:buFont typeface="Wingdings 3" pitchFamily="18" charset="2"/>
              <a:buNone/>
            </a:pPr>
            <a:r>
              <a:rPr lang="en-US" altLang="zh-CN" sz="1800" dirty="0" smtClean="0"/>
              <a:t>			</a:t>
            </a:r>
          </a:p>
          <a:p>
            <a:pPr>
              <a:buFont typeface="Wingdings 3" pitchFamily="18" charset="2"/>
              <a:buNone/>
            </a:pPr>
            <a:endParaRPr lang="en-US" altLang="zh-CN" sz="1800" dirty="0" smtClean="0"/>
          </a:p>
          <a:p>
            <a:pPr>
              <a:buFont typeface="Wingdings 3" pitchFamily="18" charset="2"/>
              <a:buNone/>
            </a:pPr>
            <a:r>
              <a:rPr lang="zh-CN" altLang="en-US" sz="1800" dirty="0" smtClean="0"/>
              <a:t>注意第一个冒号两边都是空的，空的含义是</a:t>
            </a:r>
            <a:r>
              <a:rPr lang="en-US" altLang="zh-CN" sz="1800" dirty="0" smtClean="0"/>
              <a:t>total</a:t>
            </a:r>
            <a:r>
              <a:rPr lang="zh-CN" altLang="en-US" sz="1800" dirty="0" smtClean="0"/>
              <a:t>，所以结果是（</a:t>
            </a:r>
            <a:r>
              <a:rPr lang="en-US" altLang="zh-CN" sz="1800" dirty="0" smtClean="0"/>
              <a:t>2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6</a:t>
            </a:r>
            <a:r>
              <a:rPr lang="zh-CN" altLang="en-US" sz="1800" dirty="0" smtClean="0"/>
              <a:t>，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）</a:t>
            </a:r>
          </a:p>
          <a:p>
            <a:r>
              <a:rPr lang="zh-CN" altLang="en-US" sz="1800" dirty="0" smtClean="0"/>
              <a:t>观察以上案例的结果应该发现，列表和元组的计算结果任然是列表和元组，即切片运算不会改变数据类型。</a:t>
            </a:r>
          </a:p>
          <a:p>
            <a:r>
              <a:rPr lang="zh-CN" altLang="en-US" sz="1800" dirty="0" smtClean="0"/>
              <a:t>匿名的优势在于可以将一个集合运算的结果嵌入新的运算表达式。这在字符串处理方面为开发者提供很大便利，因为：字符串处理</a:t>
            </a:r>
            <a:r>
              <a:rPr lang="zh-CN" altLang="en-US" sz="1800" dirty="0" smtClean="0">
                <a:solidFill>
                  <a:schemeClr val="accent3"/>
                </a:solidFill>
              </a:rPr>
              <a:t>表达式</a:t>
            </a:r>
            <a:r>
              <a:rPr lang="zh-CN" altLang="en-US" sz="1800" dirty="0" smtClean="0"/>
              <a:t>要比字符串处理</a:t>
            </a:r>
            <a:r>
              <a:rPr lang="zh-CN" altLang="en-US" sz="1800" dirty="0" smtClean="0">
                <a:solidFill>
                  <a:schemeClr val="accent3"/>
                </a:solidFill>
              </a:rPr>
              <a:t>函数</a:t>
            </a:r>
            <a:r>
              <a:rPr lang="zh-CN" altLang="en-US" sz="1800" dirty="0" smtClean="0"/>
              <a:t>更有效率。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切片</a:t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2" y="1791208"/>
            <a:ext cx="341630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2" y="3791204"/>
            <a:ext cx="3454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0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en-US" altLang="zh-CN" sz="4000" dirty="0" smtClean="0"/>
              <a:t>Python</a:t>
            </a:r>
            <a:r>
              <a:rPr lang="zh-CN" altLang="en-US" sz="4000" dirty="0" smtClean="0"/>
              <a:t>版本</a:t>
            </a:r>
            <a:endParaRPr lang="zh-CN" altLang="en-US" sz="1800" dirty="0">
              <a:latin typeface="Heiti SC 中等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46" y="1369856"/>
            <a:ext cx="7307908" cy="52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2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82675" y="2136775"/>
            <a:ext cx="8947150" cy="296227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、利用匿名集合切片的机制编写字符串处理表达式：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  从“</a:t>
            </a:r>
            <a:r>
              <a:rPr lang="en-US" altLang="zh-CN" dirty="0" err="1" smtClean="0"/>
              <a:t>beijing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中取出前三个字符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     print “Beijing”[:3]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同样遵从</a:t>
            </a:r>
            <a:r>
              <a:rPr lang="zh-CN" altLang="en-US" dirty="0" smtClean="0">
                <a:solidFill>
                  <a:schemeClr val="accent3"/>
                </a:solidFill>
              </a:rPr>
              <a:t>切片运算不会改变数据类型</a:t>
            </a:r>
            <a:r>
              <a:rPr lang="zh-CN" altLang="en-US" dirty="0" smtClean="0"/>
              <a:t>的规律，字符串的切片还是字符串。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Python</a:t>
            </a:r>
            <a:r>
              <a:rPr lang="zh-CN" altLang="en-US" dirty="0" smtClean="0"/>
              <a:t>还提供许多字符串函数，这里只介绍部分常用函数，对于其它字符串函数，可自行查阅资料。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切片</a:t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39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dirty="0" smtClean="0"/>
              <a:t>字典（</a:t>
            </a:r>
            <a:r>
              <a:rPr lang="en-US" altLang="zh-CN" sz="4000" b="1" dirty="0" smtClean="0"/>
              <a:t>dictionary</a:t>
            </a:r>
            <a:r>
              <a:rPr lang="zh-CN" altLang="en-US" sz="4000" b="1" dirty="0" smtClean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3" y="2052638"/>
            <a:ext cx="8947150" cy="448532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数据是计算的对象，面对大量的数据，最迫切的需求就是在数据集合中找到某个特殊的数据，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提供了“</a:t>
            </a:r>
            <a:r>
              <a:rPr lang="zh-CN" altLang="en-US" dirty="0" smtClean="0">
                <a:solidFill>
                  <a:schemeClr val="accent3"/>
                </a:solidFill>
              </a:rPr>
              <a:t>字典</a:t>
            </a:r>
            <a:r>
              <a:rPr lang="zh-CN" altLang="en-US" dirty="0" smtClean="0"/>
              <a:t>”这种</a:t>
            </a:r>
            <a:r>
              <a:rPr lang="zh-CN" altLang="en-US" dirty="0" smtClean="0">
                <a:solidFill>
                  <a:schemeClr val="accent3"/>
                </a:solidFill>
              </a:rPr>
              <a:t>映射类型</a:t>
            </a:r>
            <a:r>
              <a:rPr lang="zh-CN" altLang="en-US" dirty="0" smtClean="0"/>
              <a:t>存储数据，同时对存储于字典的数据</a:t>
            </a:r>
            <a:r>
              <a:rPr lang="zh-CN" altLang="en-US" dirty="0" smtClean="0">
                <a:solidFill>
                  <a:schemeClr val="accent3"/>
                </a:solidFill>
              </a:rPr>
              <a:t>进行快速的定位</a:t>
            </a:r>
            <a:r>
              <a:rPr lang="zh-CN" altLang="en-US" dirty="0" smtClean="0"/>
              <a:t>，而不需要在数据集中遍历匹配。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同现实中的字典相似，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的字典利用</a:t>
            </a:r>
            <a:r>
              <a:rPr lang="en-US" altLang="zh-CN" dirty="0" smtClean="0"/>
              <a:t>”</a:t>
            </a:r>
            <a:r>
              <a:rPr lang="en-US" altLang="zh-CN" dirty="0" smtClean="0">
                <a:solidFill>
                  <a:schemeClr val="accent3"/>
                </a:solidFill>
              </a:rPr>
              <a:t>Key</a:t>
            </a:r>
            <a:r>
              <a:rPr lang="zh-CN" altLang="en-US" dirty="0" smtClean="0">
                <a:solidFill>
                  <a:schemeClr val="accent3"/>
                </a:solidFill>
              </a:rPr>
              <a:t>－</a:t>
            </a:r>
            <a:r>
              <a:rPr lang="en-US" altLang="zh-CN" dirty="0" smtClean="0">
                <a:solidFill>
                  <a:schemeClr val="accent3"/>
                </a:solidFill>
              </a:rPr>
              <a:t>Value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机制对存入字典的数据进行快速查找定位。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字典的使用也非常简单，类比于列表声明使用</a:t>
            </a:r>
            <a:r>
              <a:rPr lang="en-US" altLang="zh-CN" dirty="0" smtClean="0"/>
              <a:t>”[]” </a:t>
            </a:r>
            <a:r>
              <a:rPr lang="zh-CN" altLang="en-US" dirty="0" smtClean="0"/>
              <a:t>，元组声明使用</a:t>
            </a:r>
            <a:r>
              <a:rPr lang="en-US" altLang="zh-CN" dirty="0" smtClean="0"/>
              <a:t>”()”,</a:t>
            </a:r>
            <a:r>
              <a:rPr lang="zh-CN" altLang="en-US" dirty="0" smtClean="0"/>
              <a:t>字典的声明使用</a:t>
            </a:r>
            <a:r>
              <a:rPr lang="en-US" altLang="zh-CN" dirty="0" smtClean="0"/>
              <a:t>”{}” </a:t>
            </a:r>
            <a:r>
              <a:rPr lang="zh-CN" altLang="en-US" dirty="0" smtClean="0"/>
              <a:t>，例如：</a:t>
            </a:r>
            <a:r>
              <a:rPr lang="en-US" altLang="zh-CN" dirty="0" err="1" smtClean="0">
                <a:solidFill>
                  <a:schemeClr val="accent3"/>
                </a:solidFill>
              </a:rPr>
              <a:t>m_dict</a:t>
            </a:r>
            <a:r>
              <a:rPr lang="en-US" altLang="zh-CN" dirty="0" smtClean="0">
                <a:solidFill>
                  <a:schemeClr val="accent3"/>
                </a:solidFill>
              </a:rPr>
              <a:t>={}</a:t>
            </a:r>
            <a:r>
              <a:rPr lang="zh-CN" altLang="en-US" dirty="0" smtClean="0"/>
              <a:t>，声明了一个空字典。</a:t>
            </a:r>
          </a:p>
        </p:txBody>
      </p:sp>
    </p:spTree>
    <p:extLst>
      <p:ext uri="{BB962C8B-B14F-4D97-AF65-F5344CB8AC3E}">
        <p14:creationId xmlns:p14="http://schemas.microsoft.com/office/powerpoint/2010/main" val="646217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6651" y="1619250"/>
            <a:ext cx="9034462" cy="24431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字典中的数据最关键的特性是</a:t>
            </a:r>
            <a:r>
              <a:rPr lang="en-US" altLang="zh-CN" sz="2400" dirty="0" smtClean="0"/>
              <a:t>”Key</a:t>
            </a:r>
            <a:r>
              <a:rPr lang="zh-CN" altLang="en-US" sz="2400" dirty="0" smtClean="0"/>
              <a:t>－</a:t>
            </a:r>
            <a:r>
              <a:rPr lang="en-US" altLang="zh-CN" sz="2400" dirty="0" smtClean="0"/>
              <a:t>Value” </a:t>
            </a:r>
            <a:r>
              <a:rPr lang="zh-CN" altLang="en-US" sz="2400" dirty="0" smtClean="0"/>
              <a:t>（键－值）对，即每个数据都要提供一个</a:t>
            </a:r>
            <a:r>
              <a:rPr lang="en-US" altLang="zh-CN" sz="2400" dirty="0" smtClean="0"/>
              <a:t>”Key”</a:t>
            </a:r>
            <a:r>
              <a:rPr lang="zh-CN" altLang="en-US" sz="2400" dirty="0" smtClean="0"/>
              <a:t>（键），而字典正是用</a:t>
            </a:r>
            <a:r>
              <a:rPr lang="en-US" altLang="zh-CN" sz="2400" dirty="0" smtClean="0"/>
              <a:t>”Key”</a:t>
            </a:r>
            <a:r>
              <a:rPr lang="zh-CN" altLang="en-US" sz="2400" dirty="0" smtClean="0"/>
              <a:t>来标志和定位</a:t>
            </a:r>
            <a:r>
              <a:rPr lang="en-US" altLang="zh-CN" sz="2400" dirty="0" smtClean="0"/>
              <a:t>”Value” </a:t>
            </a:r>
            <a:r>
              <a:rPr lang="zh-CN" altLang="en-US" sz="2400" dirty="0" smtClean="0"/>
              <a:t>（数据）的，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允许使用</a:t>
            </a:r>
            <a:r>
              <a:rPr lang="zh-CN" altLang="en-US" sz="2400" dirty="0" smtClean="0">
                <a:solidFill>
                  <a:schemeClr val="accent3"/>
                </a:solidFill>
              </a:rPr>
              <a:t>任何数据类型的</a:t>
            </a:r>
            <a:r>
              <a:rPr lang="en-US" altLang="zh-CN" sz="2400" dirty="0" smtClean="0">
                <a:solidFill>
                  <a:schemeClr val="accent3"/>
                </a:solidFill>
              </a:rPr>
              <a:t>Key</a:t>
            </a:r>
            <a:r>
              <a:rPr lang="zh-CN" altLang="en-US" sz="2400" dirty="0" smtClean="0"/>
              <a:t>，但显而易见，使用数字和字符串比较简单，而字典中的</a:t>
            </a:r>
            <a:r>
              <a:rPr lang="en-US" altLang="zh-CN" sz="2400" dirty="0" smtClean="0">
                <a:solidFill>
                  <a:schemeClr val="accent3"/>
                </a:solidFill>
              </a:rPr>
              <a:t>Key</a:t>
            </a:r>
            <a:r>
              <a:rPr lang="zh-CN" altLang="en-US" sz="2400" dirty="0" smtClean="0">
                <a:solidFill>
                  <a:schemeClr val="accent3"/>
                </a:solidFill>
              </a:rPr>
              <a:t>必须唯一</a:t>
            </a:r>
            <a:r>
              <a:rPr lang="zh-CN" altLang="en-US" sz="2400" dirty="0" smtClean="0"/>
              <a:t>，</a:t>
            </a:r>
            <a:r>
              <a:rPr lang="en-US" altLang="zh-CN" sz="2400" dirty="0" smtClean="0">
                <a:solidFill>
                  <a:schemeClr val="accent3"/>
                </a:solidFill>
              </a:rPr>
              <a:t>Value</a:t>
            </a:r>
            <a:r>
              <a:rPr lang="zh-CN" altLang="en-US" sz="2400" dirty="0" smtClean="0">
                <a:solidFill>
                  <a:schemeClr val="accent3"/>
                </a:solidFill>
              </a:rPr>
              <a:t>可以重复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字典中的数据是</a:t>
            </a:r>
            <a:r>
              <a:rPr lang="zh-CN" altLang="en-US" sz="2400" dirty="0" smtClean="0">
                <a:solidFill>
                  <a:schemeClr val="accent3"/>
                </a:solidFill>
              </a:rPr>
              <a:t>无序</a:t>
            </a:r>
            <a:r>
              <a:rPr lang="zh-CN" altLang="en-US" sz="2400" dirty="0" smtClean="0"/>
              <a:t>的，仅与</a:t>
            </a:r>
            <a:r>
              <a:rPr lang="en-US" altLang="zh-CN" sz="2400" dirty="0" smtClean="0">
                <a:solidFill>
                  <a:schemeClr val="accent3"/>
                </a:solidFill>
              </a:rPr>
              <a:t>key</a:t>
            </a:r>
            <a:r>
              <a:rPr lang="zh-CN" altLang="en-US" sz="2400" dirty="0" smtClean="0"/>
              <a:t>有关。 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sz="2400" dirty="0" smtClean="0"/>
              <a:t>   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55274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36651" y="1686878"/>
            <a:ext cx="9034462" cy="4565650"/>
          </a:xfrm>
        </p:spPr>
        <p:txBody>
          <a:bodyPr/>
          <a:lstStyle/>
          <a:p>
            <a:r>
              <a:rPr lang="zh-CN" altLang="en-US" dirty="0" smtClean="0"/>
              <a:t>下面的代码段演示了字典的基本操作：</a:t>
            </a:r>
          </a:p>
          <a:p>
            <a:pPr>
              <a:buFont typeface="Wingdings 3" pitchFamily="18" charset="2"/>
              <a:buNone/>
            </a:pPr>
            <a:r>
              <a:rPr lang="zh-CN" altLang="en-US" dirty="0" smtClean="0"/>
              <a:t>   </a:t>
            </a: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pic>
        <p:nvPicPr>
          <p:cNvPr id="56326" name="图片 23" descr="Macintosh HD:Users:yj:Desktop:屏幕快照 2015-10-06 下午3.03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438" y="2290763"/>
            <a:ext cx="4552950" cy="3543300"/>
          </a:xfrm>
          <a:prstGeom prst="rect">
            <a:avLst/>
          </a:prstGeom>
          <a:noFill/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295255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04889" y="1682750"/>
            <a:ext cx="6328600" cy="479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在这段代码中</a:t>
            </a:r>
            <a:r>
              <a:rPr lang="en-US" altLang="zh-CN" dirty="0" smtClean="0"/>
              <a:t>Key</a:t>
            </a:r>
            <a:r>
              <a:rPr lang="zh-CN" altLang="en-US" dirty="0" smtClean="0"/>
              <a:t>的值为</a:t>
            </a:r>
            <a:r>
              <a:rPr lang="en-US" altLang="zh-CN" dirty="0" smtClean="0"/>
              <a:t>150717</a:t>
            </a:r>
            <a:r>
              <a:rPr lang="zh-CN" altLang="en-US" dirty="0" smtClean="0"/>
              <a:t>，而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的值是“［</a:t>
            </a:r>
            <a:r>
              <a:rPr lang="en-US" altLang="zh-CN" dirty="0" smtClean="0"/>
              <a:t>99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98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123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456</a:t>
            </a:r>
            <a:r>
              <a:rPr lang="zh-CN" altLang="en-US" dirty="0" smtClean="0"/>
              <a:t>］”。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行定义了</a:t>
            </a:r>
            <a:r>
              <a:rPr lang="en-US" altLang="zh-CN" dirty="0" err="1" smtClean="0"/>
              <a:t>mydict</a:t>
            </a:r>
            <a:r>
              <a:rPr lang="zh-CN" altLang="en-US" dirty="0" smtClean="0"/>
              <a:t>为一个空字典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行定义了变量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的值为</a:t>
            </a:r>
            <a:r>
              <a:rPr lang="en-US" altLang="zh-CN" dirty="0" smtClean="0"/>
              <a:t>150717</a:t>
            </a:r>
            <a:r>
              <a:rPr lang="zh-CN" altLang="en-US" dirty="0" smtClean="0"/>
              <a:t>（整型），下面会用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的值作为</a:t>
            </a:r>
            <a:r>
              <a:rPr lang="en-US" altLang="zh-CN" dirty="0" smtClean="0"/>
              <a:t>Key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行，利用</a:t>
            </a:r>
            <a:r>
              <a:rPr lang="en-US" altLang="zh-CN" dirty="0" smtClean="0"/>
              <a:t>k</a:t>
            </a:r>
            <a:r>
              <a:rPr lang="zh-CN" altLang="en-US" dirty="0" smtClean="0"/>
              <a:t>作为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向字典</a:t>
            </a:r>
            <a:r>
              <a:rPr lang="en-US" altLang="zh-CN" dirty="0" err="1" smtClean="0"/>
              <a:t>mydict</a:t>
            </a:r>
            <a:r>
              <a:rPr lang="zh-CN" altLang="en-US" dirty="0" smtClean="0"/>
              <a:t>写入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[99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98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123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456]</a:t>
            </a:r>
            <a:r>
              <a:rPr lang="zh-CN" altLang="en-US" dirty="0" smtClean="0"/>
              <a:t>，本示例用字符串作为键值，所以注意第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行利用</a:t>
            </a:r>
            <a:r>
              <a:rPr lang="en-US" altLang="zh-CN" dirty="0" smtClean="0"/>
              <a:t>k</a:t>
            </a:r>
            <a:r>
              <a:rPr lang="zh-CN" altLang="en-US" dirty="0" smtClean="0"/>
              <a:t>做键值时进行了字符串转换</a:t>
            </a:r>
            <a:r>
              <a:rPr lang="zh-CN" altLang="en-US" dirty="0"/>
              <a:t>。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6" name="图片 23" descr="Macintosh HD:Users:yj:Desktop:屏幕快照 2015-10-06 下午3.03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3489" y="2391347"/>
            <a:ext cx="4552950" cy="3543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921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04889" y="1682750"/>
            <a:ext cx="6328600" cy="4794250"/>
          </a:xfrm>
        </p:spPr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行利用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取出了数据记录的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，注意引用形式是</a:t>
            </a:r>
            <a:r>
              <a:rPr lang="en-US" altLang="zh-CN" dirty="0" err="1" smtClean="0"/>
              <a:t>mydict</a:t>
            </a:r>
            <a:r>
              <a:rPr lang="en-US" altLang="zh-CN" dirty="0" smtClean="0"/>
              <a:t>[`k`</a:t>
            </a:r>
            <a:r>
              <a:rPr lang="en-US" altLang="zh-CN" dirty="0"/>
              <a:t>]</a:t>
            </a:r>
            <a:r>
              <a:rPr lang="zh-CN" altLang="en-US" dirty="0" smtClean="0"/>
              <a:t>，这是一种直接引用数据记录的形式，接下来第</a:t>
            </a:r>
            <a:r>
              <a:rPr lang="en-US" altLang="zh-CN" dirty="0"/>
              <a:t>7</a:t>
            </a:r>
            <a:r>
              <a:rPr lang="zh-CN" altLang="en-US" dirty="0" smtClean="0"/>
              <a:t>行将</a:t>
            </a:r>
            <a:r>
              <a:rPr lang="en-US" altLang="zh-CN" dirty="0" smtClean="0"/>
              <a:t>k</a:t>
            </a:r>
            <a:r>
              <a:rPr lang="zh-CN" altLang="en-US" dirty="0" smtClean="0"/>
              <a:t>的值增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然后在第</a:t>
            </a:r>
            <a:r>
              <a:rPr lang="en-US" altLang="zh-CN" dirty="0" smtClean="0"/>
              <a:t>9</a:t>
            </a:r>
            <a:r>
              <a:rPr lang="zh-CN" altLang="en-US" dirty="0" smtClean="0"/>
              <a:t>行利用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方法引用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：“</a:t>
            </a:r>
            <a:r>
              <a:rPr lang="en-US" altLang="zh-CN" dirty="0" err="1" smtClean="0"/>
              <a:t>mydicy.get</a:t>
            </a:r>
            <a:r>
              <a:rPr lang="en-US" altLang="zh-CN" dirty="0" smtClean="0"/>
              <a:t>(`k`)”</a:t>
            </a:r>
            <a:r>
              <a:rPr lang="zh-CN" altLang="en-US" dirty="0" smtClean="0"/>
              <a:t>，观察其结果打印了“</a:t>
            </a:r>
            <a:r>
              <a:rPr lang="en-US" altLang="zh-CN" dirty="0" smtClean="0"/>
              <a:t>None”</a:t>
            </a:r>
            <a:r>
              <a:rPr lang="zh-CN" altLang="en-US" dirty="0" smtClean="0"/>
              <a:t>，即没找到记录（因为</a:t>
            </a:r>
            <a:r>
              <a:rPr lang="en-US" altLang="zh-CN" dirty="0" smtClean="0"/>
              <a:t>k</a:t>
            </a:r>
            <a:r>
              <a:rPr lang="zh-CN" altLang="en-US" dirty="0" smtClean="0"/>
              <a:t>增</a:t>
            </a:r>
            <a:r>
              <a:rPr lang="en-US" altLang="zh-CN" dirty="0" smtClean="0"/>
              <a:t>1</a:t>
            </a:r>
            <a:r>
              <a:rPr lang="zh-CN" altLang="en-US" dirty="0" smtClean="0"/>
              <a:t>后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值变成了</a:t>
            </a:r>
            <a:r>
              <a:rPr lang="en-US" altLang="zh-CN" dirty="0" smtClean="0"/>
              <a:t>150718</a:t>
            </a:r>
            <a:r>
              <a:rPr lang="zh-CN" altLang="en-US" dirty="0" smtClean="0"/>
              <a:t>）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直接引用“</a:t>
            </a:r>
            <a:r>
              <a:rPr lang="en-US" altLang="zh-CN" dirty="0" err="1" smtClean="0"/>
              <a:t>mydicy</a:t>
            </a:r>
            <a:r>
              <a:rPr lang="zh-CN" altLang="en-US" dirty="0" smtClean="0"/>
              <a:t>［</a:t>
            </a:r>
            <a:r>
              <a:rPr lang="en-US" altLang="zh-CN" dirty="0" smtClean="0"/>
              <a:t>`k`</a:t>
            </a:r>
            <a:r>
              <a:rPr lang="zh-CN" altLang="en-US" dirty="0" smtClean="0"/>
              <a:t>］”和利用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方法引用“</a:t>
            </a:r>
            <a:r>
              <a:rPr lang="en-US" altLang="zh-CN" dirty="0" err="1" smtClean="0"/>
              <a:t>mydicy.get</a:t>
            </a:r>
            <a:r>
              <a:rPr lang="en-US" altLang="zh-CN" dirty="0" smtClean="0"/>
              <a:t>(`k`)”</a:t>
            </a:r>
            <a:r>
              <a:rPr lang="zh-CN" altLang="en-US" dirty="0" smtClean="0"/>
              <a:t>的区别是在</a:t>
            </a:r>
            <a:r>
              <a:rPr lang="zh-CN" altLang="en-US" dirty="0" smtClean="0">
                <a:solidFill>
                  <a:schemeClr val="accent3"/>
                </a:solidFill>
              </a:rPr>
              <a:t>没有找到记录时直接引用会产生错误退出程序</a:t>
            </a:r>
            <a:r>
              <a:rPr lang="zh-CN" altLang="en-US" dirty="0" smtClean="0"/>
              <a:t>，而利用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方法则会返回“</a:t>
            </a:r>
            <a:r>
              <a:rPr lang="en-US" altLang="zh-CN" dirty="0" smtClean="0"/>
              <a:t>None”</a:t>
            </a:r>
            <a:r>
              <a:rPr lang="zh-CN" altLang="en-US" dirty="0" smtClean="0"/>
              <a:t>，所以在</a:t>
            </a:r>
            <a:r>
              <a:rPr lang="zh-CN" altLang="en-US" dirty="0" smtClean="0">
                <a:solidFill>
                  <a:schemeClr val="accent3"/>
                </a:solidFill>
              </a:rPr>
              <a:t>不能确定是否能找到数据记录时最好使用</a:t>
            </a:r>
            <a:r>
              <a:rPr lang="en-US" altLang="zh-CN" dirty="0" smtClean="0">
                <a:solidFill>
                  <a:schemeClr val="accent3"/>
                </a:solidFill>
              </a:rPr>
              <a:t>get</a:t>
            </a:r>
            <a:r>
              <a:rPr lang="zh-CN" altLang="en-US" dirty="0" smtClean="0">
                <a:solidFill>
                  <a:schemeClr val="accent3"/>
                </a:solidFill>
              </a:rPr>
              <a:t>方法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10</a:t>
            </a:r>
            <a:r>
              <a:rPr lang="zh-CN" altLang="en-US" dirty="0" smtClean="0"/>
              <a:t>行通过减</a:t>
            </a:r>
            <a:r>
              <a:rPr lang="en-US" altLang="zh-CN" dirty="0" smtClean="0"/>
              <a:t>1</a:t>
            </a:r>
            <a:r>
              <a:rPr lang="zh-CN" altLang="en-US" dirty="0" smtClean="0"/>
              <a:t>恢复了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值，第</a:t>
            </a:r>
            <a:r>
              <a:rPr lang="en-US" altLang="zh-CN" dirty="0" smtClean="0"/>
              <a:t>12</a:t>
            </a:r>
            <a:r>
              <a:rPr lang="zh-CN" altLang="en-US" dirty="0" smtClean="0"/>
              <a:t>行再次利用</a:t>
            </a:r>
            <a:r>
              <a:rPr lang="en-US" altLang="zh-CN" dirty="0" smtClean="0"/>
              <a:t>get</a:t>
            </a:r>
            <a:r>
              <a:rPr lang="zh-CN" altLang="en-US" dirty="0" smtClean="0"/>
              <a:t>方法正确打印输出了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值。 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  <p:pic>
        <p:nvPicPr>
          <p:cNvPr id="6" name="图片 23" descr="Macintosh HD:Users:yj:Desktop:屏幕快照 2015-10-06 下午3.03.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3489" y="2391347"/>
            <a:ext cx="4552950" cy="3543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424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87400" y="1628775"/>
            <a:ext cx="9305925" cy="4629150"/>
          </a:xfrm>
        </p:spPr>
        <p:txBody>
          <a:bodyPr/>
          <a:lstStyle/>
          <a:p>
            <a:r>
              <a:rPr lang="zh-CN" altLang="en-US" dirty="0" smtClean="0"/>
              <a:t>字典是无序的集合，即取出字典中的记录集时，字典并不按照存入顺序排列，甚至也不保证每次取出的顺序相同</a:t>
            </a:r>
            <a:r>
              <a:rPr lang="zh-CN" altLang="en-US" smtClean="0"/>
              <a:t>。请看以下</a:t>
            </a:r>
            <a:r>
              <a:rPr lang="zh-CN" altLang="en-US" dirty="0" smtClean="0"/>
              <a:t>代码段：</a:t>
            </a:r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行说明定义字典时可以通过初始化向字典中添加数据</a:t>
            </a:r>
            <a:endParaRPr lang="en-US" altLang="zh-CN" dirty="0" smtClean="0"/>
          </a:p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6</a:t>
            </a:r>
            <a:r>
              <a:rPr lang="zh-CN" altLang="en-US" dirty="0" smtClean="0"/>
              <a:t>行对比演示了两种不同的添加（如已有相同</a:t>
            </a:r>
            <a:r>
              <a:rPr lang="en-US" altLang="zh-CN" dirty="0" smtClean="0"/>
              <a:t>Key</a:t>
            </a:r>
            <a:r>
              <a:rPr lang="zh-CN" altLang="en-US" dirty="0" smtClean="0"/>
              <a:t>值则更新）数据的方法：利用索引赋值和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方法。    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4843463" y="36681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pic>
        <p:nvPicPr>
          <p:cNvPr id="60423" name="图片 24" descr="Macintosh HD:Users:yj:Desktop:屏幕快照 2015-10-07 上午9.21.4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6638" y="2436813"/>
            <a:ext cx="8896350" cy="2390775"/>
          </a:xfrm>
          <a:prstGeom prst="rect">
            <a:avLst/>
          </a:prstGeom>
          <a:noFill/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78928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87400" y="1628775"/>
            <a:ext cx="9305925" cy="4629150"/>
          </a:xfrm>
        </p:spPr>
        <p:txBody>
          <a:bodyPr/>
          <a:lstStyle/>
          <a:p>
            <a:r>
              <a:rPr lang="zh-CN" altLang="en-US" dirty="0" smtClean="0"/>
              <a:t>字典的</a:t>
            </a:r>
            <a:r>
              <a:rPr lang="en-US" altLang="zh-CN" dirty="0" smtClean="0">
                <a:solidFill>
                  <a:schemeClr val="accent3"/>
                </a:solidFill>
              </a:rPr>
              <a:t>keys()</a:t>
            </a:r>
            <a:r>
              <a:rPr lang="zh-CN" altLang="en-US" dirty="0" smtClean="0"/>
              <a:t>方法可以将字典中的</a:t>
            </a:r>
            <a:r>
              <a:rPr lang="zh-CN" altLang="en-US" dirty="0" smtClean="0">
                <a:solidFill>
                  <a:schemeClr val="accent3"/>
                </a:solidFill>
              </a:rPr>
              <a:t>所有</a:t>
            </a:r>
            <a:r>
              <a:rPr lang="en-US" altLang="zh-CN" dirty="0" smtClean="0">
                <a:solidFill>
                  <a:schemeClr val="accent3"/>
                </a:solidFill>
              </a:rPr>
              <a:t>Key</a:t>
            </a:r>
            <a:r>
              <a:rPr lang="zh-CN" altLang="en-US" dirty="0" smtClean="0">
                <a:solidFill>
                  <a:schemeClr val="accent3"/>
                </a:solidFill>
              </a:rPr>
              <a:t>取出并形成</a:t>
            </a:r>
            <a:r>
              <a:rPr lang="en-US" altLang="zh-CN" dirty="0" smtClean="0">
                <a:solidFill>
                  <a:schemeClr val="accent3"/>
                </a:solidFill>
              </a:rPr>
              <a:t>Keys</a:t>
            </a:r>
            <a:r>
              <a:rPr lang="zh-CN" altLang="en-US" dirty="0" smtClean="0">
                <a:solidFill>
                  <a:schemeClr val="accent3"/>
                </a:solidFill>
              </a:rPr>
              <a:t>列表</a:t>
            </a:r>
            <a:r>
              <a:rPr lang="zh-CN" altLang="en-US" dirty="0" smtClean="0"/>
              <a:t>；而</a:t>
            </a:r>
            <a:r>
              <a:rPr lang="en-US" altLang="zh-CN" dirty="0" smtClean="0">
                <a:solidFill>
                  <a:schemeClr val="accent3"/>
                </a:solidFill>
              </a:rPr>
              <a:t>items()</a:t>
            </a:r>
            <a:r>
              <a:rPr lang="zh-CN" altLang="en-US" dirty="0" smtClean="0"/>
              <a:t>方法则是</a:t>
            </a:r>
            <a:r>
              <a:rPr lang="zh-CN" altLang="en-US" dirty="0" smtClean="0">
                <a:solidFill>
                  <a:schemeClr val="accent3"/>
                </a:solidFill>
              </a:rPr>
              <a:t>将所有的</a:t>
            </a:r>
            <a:r>
              <a:rPr lang="en-US" altLang="zh-CN" dirty="0" smtClean="0">
                <a:solidFill>
                  <a:schemeClr val="accent3"/>
                </a:solidFill>
              </a:rPr>
              <a:t>Key-Value</a:t>
            </a:r>
            <a:r>
              <a:rPr lang="zh-CN" altLang="en-US" dirty="0" smtClean="0">
                <a:solidFill>
                  <a:schemeClr val="accent3"/>
                </a:solidFill>
              </a:rPr>
              <a:t>形成数据列表</a:t>
            </a:r>
            <a:r>
              <a:rPr lang="zh-CN" altLang="en-US" dirty="0" smtClean="0"/>
              <a:t>一起输出。请看以下代码： 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4752975" y="38777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4843463" y="36681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5203825" y="35824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pic>
        <p:nvPicPr>
          <p:cNvPr id="61447" name="图片 25" descr="Macintosh HD:Users:yj:Desktop:屏幕快照 2015-10-07 上午9.37.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2468563"/>
            <a:ext cx="7956550" cy="3767137"/>
          </a:xfrm>
          <a:prstGeom prst="rect">
            <a:avLst/>
          </a:prstGeom>
          <a:noFill/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85767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40410" y="2303082"/>
            <a:ext cx="8930703" cy="18859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字典的使用很简单，但是针对实际应用中的复杂关系，如何设计一个</a:t>
            </a:r>
            <a:r>
              <a:rPr lang="zh-CN" altLang="en-US" sz="2400" dirty="0" smtClean="0">
                <a:solidFill>
                  <a:schemeClr val="accent3"/>
                </a:solidFill>
              </a:rPr>
              <a:t>既方便索引又高效</a:t>
            </a:r>
            <a:r>
              <a:rPr lang="zh-CN" altLang="en-US" sz="2400" dirty="0" smtClean="0"/>
              <a:t>的字典需要仔细考虑，也需要在开发中积累经验。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4752975" y="388885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4843463" y="36681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5203825" y="358247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 b="1" dirty="0">
              <a:ea typeface="黑体" pitchFamily="49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766763" y="452438"/>
            <a:ext cx="9404350" cy="673100"/>
          </a:xfrm>
          <a:prstGeom prst="rect">
            <a:avLst/>
          </a:prstGeom>
        </p:spPr>
        <p:txBody>
          <a:bodyPr/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字典（</a:t>
            </a:r>
            <a:r>
              <a:rPr lang="en-US" altLang="zh-CN" sz="4000" dirty="0" smtClean="0">
                <a:latin typeface="Courier New" pitchFamily="49" charset="0"/>
                <a:ea typeface="黑体" pitchFamily="49" charset="-122"/>
              </a:rPr>
              <a:t>dictionary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22057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7450" y="2052638"/>
            <a:ext cx="8947150" cy="38369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Python</a:t>
            </a:r>
            <a:r>
              <a:rPr lang="zh-CN" altLang="en-US" sz="2400" dirty="0" smtClean="0"/>
              <a:t>中的</a:t>
            </a:r>
            <a:r>
              <a:rPr lang="zh-CN" altLang="zh-CN" sz="2400" b="1" dirty="0" smtClean="0"/>
              <a:t>集合型数据类型</a:t>
            </a:r>
            <a:r>
              <a:rPr lang="zh-CN" altLang="en-US" sz="2400" b="1" dirty="0" smtClean="0"/>
              <a:t>有</a:t>
            </a:r>
            <a:r>
              <a:rPr lang="zh-CN" altLang="zh-CN" sz="2400" b="1" dirty="0" smtClean="0"/>
              <a:t>列表、元组、字符串和字典四种类型了。可以将它们的特点总结成下表：</a:t>
            </a:r>
            <a:endParaRPr lang="zh-CN" altLang="en-US" sz="2400" b="1" dirty="0" smtClean="0"/>
          </a:p>
        </p:txBody>
      </p:sp>
      <p:pic>
        <p:nvPicPr>
          <p:cNvPr id="29699" name="Picture 3" descr="_9E_$3ML_7DQ)1@6JYS(9V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4212" y="3764076"/>
            <a:ext cx="7413625" cy="1646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406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zh-CN" altLang="en-US" sz="4000" dirty="0" smtClean="0"/>
              <a:t>开发环境配置</a:t>
            </a:r>
            <a:endParaRPr lang="zh-CN" altLang="en-US" sz="1800" dirty="0">
              <a:latin typeface="Heiti SC 中等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838" y="1643866"/>
            <a:ext cx="617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安装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2.7.13</a:t>
            </a:r>
            <a:endParaRPr kumimoji="1" lang="zh-CN" alt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87" y="2051339"/>
            <a:ext cx="4704197" cy="40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7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b="1" dirty="0" smtClean="0"/>
              <a:t>其他</a:t>
            </a:r>
            <a:br>
              <a:rPr lang="zh-CN" altLang="en-US" sz="4000" b="1" dirty="0" smtClean="0"/>
            </a:br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881" y="1686878"/>
            <a:ext cx="8947150" cy="4195762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b="1" dirty="0" smtClean="0"/>
              <a:t>索引（俗称：下标）的使用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dirty="0" smtClean="0"/>
              <a:t>对线性结构的列表、元组和字符串而言，使用索引的方法都是利用“</a:t>
            </a:r>
            <a:r>
              <a:rPr lang="en-US" altLang="zh-CN" dirty="0" smtClean="0"/>
              <a:t>[</a:t>
            </a:r>
            <a:r>
              <a:rPr lang="zh-CN" altLang="en-US" dirty="0" smtClean="0"/>
              <a:t>索引</a:t>
            </a:r>
            <a:r>
              <a:rPr lang="en-US" altLang="zh-CN" dirty="0" smtClean="0"/>
              <a:t>]”</a:t>
            </a:r>
            <a:r>
              <a:rPr lang="zh-CN" altLang="en-US" dirty="0" smtClean="0"/>
              <a:t>的方式。同其他语言一样，集合中可能的索引值必定是</a:t>
            </a:r>
            <a:r>
              <a:rPr lang="en-US" altLang="zh-CN" dirty="0" smtClean="0">
                <a:solidFill>
                  <a:schemeClr val="accent3"/>
                </a:solidFill>
              </a:rPr>
              <a:t>0</a:t>
            </a:r>
            <a:r>
              <a:rPr lang="zh-CN" altLang="en-US" dirty="0" smtClean="0">
                <a:solidFill>
                  <a:schemeClr val="accent3"/>
                </a:solidFill>
              </a:rPr>
              <a:t>到集合长度减</a:t>
            </a:r>
            <a:r>
              <a:rPr lang="en-US" altLang="zh-CN" dirty="0" smtClean="0">
                <a:solidFill>
                  <a:schemeClr val="accent3"/>
                </a:solidFill>
              </a:rPr>
              <a:t>1</a:t>
            </a:r>
            <a:r>
              <a:rPr lang="zh-CN" altLang="en-US" dirty="0" smtClean="0"/>
              <a:t>。但针对需要从“尾部”获取元素的应用， 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提供了更便捷的引用方式：可以利用诸如“</a:t>
            </a:r>
            <a:r>
              <a:rPr lang="en-US" altLang="zh-CN" dirty="0" smtClean="0"/>
              <a:t>-1”</a:t>
            </a:r>
            <a:r>
              <a:rPr lang="zh-CN" altLang="en-US" dirty="0" smtClean="0"/>
              <a:t>，“</a:t>
            </a:r>
            <a:r>
              <a:rPr lang="en-US" altLang="zh-CN" dirty="0" smtClean="0"/>
              <a:t>-2”</a:t>
            </a:r>
            <a:r>
              <a:rPr lang="zh-CN" altLang="en-US" dirty="0" smtClean="0"/>
              <a:t>的方式方便地</a:t>
            </a:r>
            <a:r>
              <a:rPr lang="zh-CN" altLang="en-US" dirty="0" smtClean="0">
                <a:solidFill>
                  <a:schemeClr val="accent3"/>
                </a:solidFill>
              </a:rPr>
              <a:t>从队尾获得元素</a:t>
            </a:r>
            <a:r>
              <a:rPr lang="zh-CN" altLang="en-US" dirty="0" smtClean="0"/>
              <a:t>，其中最小的负数索引值不得小于“负”的“集合长度”（例如对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个元素的列表使用［</a:t>
            </a:r>
            <a:r>
              <a:rPr lang="en-US" altLang="zh-CN" dirty="0" smtClean="0"/>
              <a:t>-7</a:t>
            </a:r>
            <a:r>
              <a:rPr lang="zh-CN" altLang="en-US" dirty="0" smtClean="0"/>
              <a:t>］），否则也会产生“索引越界”错误。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运行时会对“索引越界”检查并报错如：“</a:t>
            </a:r>
            <a:r>
              <a:rPr lang="en-US" altLang="zh-CN" dirty="0" smtClean="0"/>
              <a:t>index out of range”</a:t>
            </a:r>
            <a:r>
              <a:rPr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31633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 idx="4294967295"/>
          </p:nvPr>
        </p:nvSpPr>
        <p:spPr>
          <a:xfrm>
            <a:off x="766763" y="452438"/>
            <a:ext cx="9404350" cy="673100"/>
          </a:xfrm>
        </p:spPr>
        <p:txBody>
          <a:bodyPr/>
          <a:lstStyle/>
          <a:p>
            <a:r>
              <a:rPr lang="zh-CN" altLang="en-US" sz="4000" dirty="0"/>
              <a:t>其他</a:t>
            </a:r>
            <a:r>
              <a:rPr lang="zh-CN" altLang="en-US" sz="4000" b="1" dirty="0" smtClean="0"/>
              <a:t/>
            </a:r>
            <a:br>
              <a:rPr lang="zh-CN" altLang="en-US" sz="4000" b="1" dirty="0" smtClean="0"/>
            </a:br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95400" y="1606106"/>
            <a:ext cx="8947150" cy="473983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 startAt="2"/>
            </a:pPr>
            <a:r>
              <a:rPr lang="zh-CN" altLang="en-US" b="1" dirty="0" smtClean="0"/>
              <a:t>求集合中的元素数量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Python</a:t>
            </a:r>
            <a:r>
              <a:rPr lang="zh-CN" altLang="en-US" dirty="0" smtClean="0"/>
              <a:t>提供了通用函数</a:t>
            </a:r>
            <a:r>
              <a:rPr lang="en-US" altLang="zh-CN" dirty="0" err="1" smtClean="0">
                <a:solidFill>
                  <a:schemeClr val="accent3"/>
                </a:solidFill>
              </a:rPr>
              <a:t>len</a:t>
            </a:r>
            <a:r>
              <a:rPr lang="zh-CN" altLang="en-US" dirty="0" smtClean="0">
                <a:solidFill>
                  <a:schemeClr val="accent3"/>
                </a:solidFill>
              </a:rPr>
              <a:t>（）</a:t>
            </a:r>
            <a:r>
              <a:rPr lang="zh-CN" altLang="en-US" dirty="0" smtClean="0"/>
              <a:t>，用以求集合中的元素数量，注意通用函数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( )</a:t>
            </a:r>
            <a:r>
              <a:rPr lang="zh-CN" altLang="en-US" dirty="0" smtClean="0"/>
              <a:t>适用于所有集合，但它并不是这些集合类的成员函数。</a:t>
            </a:r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56928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50264" y="1679258"/>
            <a:ext cx="8947150" cy="330200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+mj-lt"/>
              <a:buAutoNum type="arabicPeriod" startAt="3"/>
            </a:pPr>
            <a:r>
              <a:rPr lang="zh-CN" altLang="en-US" b="1" dirty="0" smtClean="0"/>
              <a:t>相关的文件、目录操作函数以及会引起的异常处理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b="1" dirty="0" smtClean="0"/>
              <a:t>实际应用中对文件操作的过程中还可能需要对文件系统进行操作，例如在打开某文件前需要确定当前目录中是否包含想打开的文件。在使用这些工具时需要引入</a:t>
            </a:r>
            <a:r>
              <a:rPr lang="en-US" altLang="zh-CN" b="1" dirty="0" smtClean="0"/>
              <a:t>os.py</a:t>
            </a:r>
            <a:r>
              <a:rPr lang="zh-CN" altLang="en-US" b="1" dirty="0" smtClean="0"/>
              <a:t>，常用的常用文件和目录函数如下：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/>
              <a:t> </a:t>
            </a:r>
            <a:r>
              <a:rPr lang="en-US" altLang="zh-CN" b="1" dirty="0" smtClean="0"/>
              <a:t>1</a:t>
            </a:r>
            <a:r>
              <a:rPr lang="zh-CN" altLang="en-US" dirty="0"/>
              <a:t>）</a:t>
            </a:r>
            <a:r>
              <a:rPr lang="zh-CN" altLang="en-US" b="1" dirty="0" smtClean="0"/>
              <a:t>获得当前目录的名称：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b="1" dirty="0" smtClean="0"/>
              <a:t>		</a:t>
            </a:r>
            <a:r>
              <a:rPr lang="en-US" altLang="zh-CN" b="1" dirty="0" smtClean="0">
                <a:solidFill>
                  <a:schemeClr val="accent3"/>
                </a:solidFill>
              </a:rPr>
              <a:t>import 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os</a:t>
            </a:r>
            <a:endParaRPr lang="en-US" altLang="zh-CN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b="1" dirty="0" smtClean="0">
                <a:solidFill>
                  <a:schemeClr val="accent3"/>
                </a:solidFill>
              </a:rPr>
              <a:t>		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os.getcwd</a:t>
            </a:r>
            <a:r>
              <a:rPr lang="en-US" altLang="zh-CN" b="1" dirty="0" smtClean="0">
                <a:solidFill>
                  <a:schemeClr val="accent3"/>
                </a:solidFill>
              </a:rPr>
              <a:t>() </a:t>
            </a:r>
            <a:r>
              <a:rPr lang="zh-CN" altLang="en-US" b="1" dirty="0" smtClean="0">
                <a:solidFill>
                  <a:schemeClr val="accent3"/>
                </a:solidFill>
              </a:rPr>
              <a:t>＃该函数的返回值是当前的绝对路径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766763" y="452438"/>
            <a:ext cx="94043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其他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/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920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390650" y="2511425"/>
            <a:ext cx="8947150" cy="249396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dirty="0" smtClean="0"/>
              <a:t> 2</a:t>
            </a:r>
            <a:r>
              <a:rPr lang="zh-CN" altLang="en-US" dirty="0" smtClean="0"/>
              <a:t>）</a:t>
            </a:r>
            <a:r>
              <a:rPr lang="en-US" altLang="en-US" dirty="0" smtClean="0"/>
              <a:t>获得当前目录的文件和子目录列表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dirty="0" smtClean="0">
                <a:solidFill>
                  <a:schemeClr val="accent3"/>
                </a:solidFill>
              </a:rPr>
              <a:t>import </a:t>
            </a:r>
            <a:r>
              <a:rPr lang="en-US" altLang="en-US" dirty="0" err="1" smtClean="0">
                <a:solidFill>
                  <a:schemeClr val="accent3"/>
                </a:solidFill>
              </a:rPr>
              <a:t>os</a:t>
            </a:r>
            <a:endParaRPr lang="en-US" altLang="en-US" dirty="0" smtClean="0">
              <a:solidFill>
                <a:schemeClr val="accent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chemeClr val="accent3"/>
                </a:solidFill>
              </a:rPr>
              <a:t>    </a:t>
            </a:r>
            <a:r>
              <a:rPr lang="en-US" altLang="en-US" dirty="0" err="1" smtClean="0">
                <a:solidFill>
                  <a:schemeClr val="accent3"/>
                </a:solidFill>
              </a:rPr>
              <a:t>os.listdir</a:t>
            </a:r>
            <a:r>
              <a:rPr lang="en-US" altLang="en-US" dirty="0" smtClean="0">
                <a:solidFill>
                  <a:schemeClr val="accent3"/>
                </a:solidFill>
              </a:rPr>
              <a:t>(</a:t>
            </a:r>
            <a:r>
              <a:rPr lang="en-US" altLang="en-US" dirty="0" err="1" smtClean="0">
                <a:solidFill>
                  <a:schemeClr val="accent3"/>
                </a:solidFill>
              </a:rPr>
              <a:t>path_str</a:t>
            </a:r>
            <a:r>
              <a:rPr lang="en-US" altLang="en-US" dirty="0" smtClean="0">
                <a:solidFill>
                  <a:schemeClr val="accent3"/>
                </a:solidFill>
              </a:rPr>
              <a:t>)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dirty="0" smtClean="0"/>
              <a:t>  </a:t>
            </a:r>
            <a:r>
              <a:rPr lang="en-US" altLang="en-US" dirty="0" err="1" smtClean="0"/>
              <a:t>listdir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path_str</a:t>
            </a:r>
            <a:r>
              <a:rPr lang="en-US" altLang="en-US" dirty="0" smtClean="0"/>
              <a:t>)</a:t>
            </a:r>
            <a:r>
              <a:rPr lang="en-US" altLang="en-US" dirty="0" err="1" smtClean="0"/>
              <a:t>函数的返回值是一个列表，列表中包含路径path_str（字符串变量</a:t>
            </a:r>
            <a:r>
              <a:rPr lang="en-US" altLang="en-US" dirty="0" smtClean="0"/>
              <a:t>）</a:t>
            </a:r>
            <a:r>
              <a:rPr lang="zh-CN" altLang="en-US" b="1" dirty="0" smtClean="0"/>
              <a:t>下所有文件和目录的名称。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766763" y="452438"/>
            <a:ext cx="94043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其他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/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75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93813" y="1905000"/>
            <a:ext cx="8904287" cy="4354513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smtClean="0"/>
              <a:t> 3</a:t>
            </a:r>
            <a:r>
              <a:rPr lang="zh-CN" altLang="en-US" dirty="0" smtClean="0"/>
              <a:t>）</a:t>
            </a:r>
            <a:r>
              <a:rPr lang="en-US" altLang="en-US" dirty="0" smtClean="0"/>
              <a:t>文件删除和异常处理</a:t>
            </a:r>
          </a:p>
          <a:p>
            <a:pPr>
              <a:buFont typeface="Wingdings 3" pitchFamily="18" charset="2"/>
              <a:buNone/>
            </a:pPr>
            <a:r>
              <a:rPr lang="en-US" altLang="zh-CN" b="1" dirty="0" smtClean="0"/>
              <a:t>	</a:t>
            </a:r>
            <a:r>
              <a:rPr lang="en-US" altLang="en-US" dirty="0" smtClean="0">
                <a:solidFill>
                  <a:schemeClr val="accent3"/>
                </a:solidFill>
              </a:rPr>
              <a:t>import </a:t>
            </a:r>
            <a:r>
              <a:rPr lang="en-US" altLang="en-US" dirty="0" err="1" smtClean="0">
                <a:solidFill>
                  <a:schemeClr val="accent3"/>
                </a:solidFill>
              </a:rPr>
              <a:t>os</a:t>
            </a:r>
            <a:endParaRPr lang="en-US" altLang="en-US" dirty="0" smtClean="0">
              <a:solidFill>
                <a:schemeClr val="accent3"/>
              </a:solidFill>
            </a:endParaRPr>
          </a:p>
          <a:p>
            <a:pPr>
              <a:buFont typeface="Wingdings 3" pitchFamily="18" charset="2"/>
              <a:buNone/>
            </a:pPr>
            <a:r>
              <a:rPr lang="en-US" altLang="zh-CN" b="1" dirty="0" smtClean="0">
                <a:solidFill>
                  <a:schemeClr val="accent3"/>
                </a:solidFill>
              </a:rPr>
              <a:t>	</a:t>
            </a:r>
            <a:r>
              <a:rPr lang="en-US" altLang="en-US" dirty="0" err="1" smtClean="0">
                <a:solidFill>
                  <a:schemeClr val="accent3"/>
                </a:solidFill>
              </a:rPr>
              <a:t>os.remove</a:t>
            </a:r>
            <a:r>
              <a:rPr lang="en-US" altLang="en-US" dirty="0" smtClean="0">
                <a:solidFill>
                  <a:schemeClr val="accent3"/>
                </a:solidFill>
              </a:rPr>
              <a:t>("</a:t>
            </a:r>
            <a:r>
              <a:rPr lang="en-US" altLang="en-US" dirty="0" err="1" smtClean="0">
                <a:solidFill>
                  <a:schemeClr val="accent3"/>
                </a:solidFill>
              </a:rPr>
              <a:t>file_name</a:t>
            </a:r>
            <a:r>
              <a:rPr lang="en-US" altLang="en-US" dirty="0" smtClean="0">
                <a:solidFill>
                  <a:schemeClr val="accent3"/>
                </a:solidFill>
              </a:rPr>
              <a:t>")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b="1" dirty="0" smtClean="0"/>
              <a:t>	</a:t>
            </a:r>
            <a:r>
              <a:rPr lang="en-US" altLang="en-US" dirty="0" smtClean="0"/>
              <a:t>remove()</a:t>
            </a:r>
            <a:r>
              <a:rPr lang="zh-CN" altLang="en-US" b="1" dirty="0" smtClean="0"/>
              <a:t>函数用来删除</a:t>
            </a:r>
            <a:r>
              <a:rPr lang="en-US" altLang="zh-CN" b="1" dirty="0" smtClean="0"/>
              <a:t>"</a:t>
            </a:r>
            <a:r>
              <a:rPr lang="en-US" altLang="zh-CN" b="1" dirty="0" err="1" smtClean="0"/>
              <a:t>file_name</a:t>
            </a:r>
            <a:r>
              <a:rPr lang="en-US" altLang="zh-CN" b="1" dirty="0" smtClean="0"/>
              <a:t>"</a:t>
            </a:r>
            <a:r>
              <a:rPr lang="zh-CN" altLang="en-US" b="1" dirty="0" smtClean="0"/>
              <a:t>字符串所指定的文件，但是如果	</a:t>
            </a:r>
            <a:r>
              <a:rPr lang="en-US" altLang="zh-CN" b="1" dirty="0" err="1" smtClean="0"/>
              <a:t>file_name</a:t>
            </a:r>
            <a:r>
              <a:rPr lang="zh-CN" altLang="en-US" b="1" dirty="0" smtClean="0"/>
              <a:t>所指定文件名称不存在就会引起错误。例如下面：</a:t>
            </a:r>
          </a:p>
          <a:p>
            <a:pPr>
              <a:buFont typeface="Wingdings 3" pitchFamily="18" charset="2"/>
              <a:buNone/>
            </a:pPr>
            <a:endParaRPr lang="zh-CN" altLang="en-US" b="1" dirty="0" smtClean="0"/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766763" y="452438"/>
            <a:ext cx="940435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4200" b="1" i="0" kern="1200">
                <a:solidFill>
                  <a:schemeClr val="tx2"/>
                </a:solidFill>
                <a:latin typeface="Courier New 粗体" charset="0"/>
                <a:ea typeface="Heiti SC 中等" charset="-122"/>
                <a:cs typeface="+mj-cs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Century Gothic" pitchFamily="34" charset="0"/>
                <a:ea typeface="宋体" charset="-122"/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其他</a:t>
            </a:r>
            <a:r>
              <a:rPr lang="zh-CN" altLang="en-US" sz="4000" dirty="0" smtClean="0">
                <a:latin typeface="Courier New" pitchFamily="49" charset="0"/>
                <a:ea typeface="黑体" pitchFamily="49" charset="-122"/>
              </a:rPr>
              <a:t/>
            </a:r>
            <a:br>
              <a:rPr lang="zh-CN" altLang="en-US" sz="4000" dirty="0" smtClean="0">
                <a:latin typeface="Courier New" pitchFamily="49" charset="0"/>
                <a:ea typeface="黑体" pitchFamily="49" charset="-122"/>
              </a:rPr>
            </a:br>
            <a:endParaRPr lang="zh-CN" altLang="en-US" sz="4000" dirty="0" smtClean="0">
              <a:latin typeface="Courier New" pitchFamily="49" charset="0"/>
              <a:ea typeface="黑体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68" y="4479544"/>
            <a:ext cx="5549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4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dirty="0"/>
              <a:t>其他</a:t>
            </a:r>
            <a:r>
              <a:rPr lang="zh-CN" altLang="en-US" b="1" dirty="0" smtClean="0"/>
              <a:t/>
            </a:r>
            <a:br>
              <a:rPr lang="zh-CN" altLang="en-US" b="1" dirty="0" smtClean="0"/>
            </a:br>
            <a:endParaRPr lang="zh-CN" altLang="en-US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46176" y="1466088"/>
            <a:ext cx="8904287" cy="43545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en-US" dirty="0" smtClean="0"/>
              <a:t>程序中有一些代码执行是有风险的，会导致程序不能成功的执行完成。</a:t>
            </a:r>
            <a:r>
              <a:rPr lang="zh-CN" altLang="en-US" b="1" dirty="0" smtClean="0"/>
              <a:t>对这种“异常”开发人员应当有所预判。对有风险的代码应当有所防范，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提供了“异常处理”机制，这个机制可以捕获风险，并让开发者根据风险类型确定程序流程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比如下面代码：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如果找不到文件“</a:t>
            </a:r>
            <a:r>
              <a:rPr lang="en-US" altLang="zh-CN" dirty="0" smtClean="0"/>
              <a:t>123</a:t>
            </a:r>
            <a:r>
              <a:rPr lang="zh-CN" altLang="en-US" dirty="0" smtClean="0"/>
              <a:t>”则触发“异常”，不会终止程序。而是进行错误处理（这里是打印信息）后返回程序流程。</a:t>
            </a:r>
            <a:endParaRPr lang="zh-CN" altLang="en-US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29" y="3211090"/>
            <a:ext cx="6007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54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 idx="4294967295"/>
          </p:nvPr>
        </p:nvSpPr>
        <p:spPr>
          <a:xfrm>
            <a:off x="766763" y="453265"/>
            <a:ext cx="9404350" cy="673099"/>
          </a:xfrm>
        </p:spPr>
        <p:txBody>
          <a:bodyPr/>
          <a:lstStyle/>
          <a:p>
            <a:r>
              <a:rPr lang="zh-CN" altLang="en-US" sz="4000" dirty="0"/>
              <a:t>其他</a:t>
            </a:r>
            <a:r>
              <a:rPr lang="zh-CN" altLang="en-US" sz="4000" b="1" dirty="0" smtClean="0"/>
              <a:t/>
            </a:r>
            <a:br>
              <a:rPr lang="zh-CN" altLang="en-US" sz="4000" b="1" dirty="0" smtClean="0"/>
            </a:br>
            <a:endParaRPr lang="zh-CN" altLang="en-US" sz="4000" b="1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66826" y="1563878"/>
            <a:ext cx="8904287" cy="23447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 smtClean="0"/>
              <a:t>4</a:t>
            </a:r>
            <a:r>
              <a:rPr lang="zh-CN" altLang="en-US" dirty="0"/>
              <a:t>）</a:t>
            </a:r>
            <a:r>
              <a:rPr lang="zh-CN" altLang="en-US" b="1" dirty="0" smtClean="0"/>
              <a:t>文件改名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b="1" dirty="0" smtClean="0"/>
              <a:t>	</a:t>
            </a:r>
            <a:r>
              <a:rPr lang="en-US" altLang="zh-CN" b="1" dirty="0" smtClean="0">
                <a:solidFill>
                  <a:schemeClr val="accent3"/>
                </a:solidFill>
              </a:rPr>
              <a:t>import 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os</a:t>
            </a:r>
            <a:endParaRPr lang="en-US" altLang="zh-CN" b="1" dirty="0" smtClean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en-US" altLang="zh-CN" b="1" dirty="0" smtClean="0">
                <a:solidFill>
                  <a:schemeClr val="accent3"/>
                </a:solidFill>
              </a:rPr>
              <a:t>	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os.rename</a:t>
            </a:r>
            <a:r>
              <a:rPr lang="en-US" altLang="zh-CN" b="1" dirty="0" smtClean="0">
                <a:solidFill>
                  <a:schemeClr val="accent3"/>
                </a:solidFill>
              </a:rPr>
              <a:t>( "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old_file_name</a:t>
            </a:r>
            <a:r>
              <a:rPr lang="en-US" altLang="zh-CN" b="1" dirty="0" smtClean="0">
                <a:solidFill>
                  <a:schemeClr val="accent3"/>
                </a:solidFill>
              </a:rPr>
              <a:t>", "</a:t>
            </a:r>
            <a:r>
              <a:rPr lang="en-US" altLang="zh-CN" b="1" dirty="0" err="1" smtClean="0">
                <a:solidFill>
                  <a:schemeClr val="accent3"/>
                </a:solidFill>
              </a:rPr>
              <a:t>new_file_name</a:t>
            </a:r>
            <a:r>
              <a:rPr lang="en-US" altLang="zh-CN" b="1" dirty="0" smtClean="0">
                <a:solidFill>
                  <a:schemeClr val="accent3"/>
                </a:solidFill>
              </a:rPr>
              <a:t>" )</a:t>
            </a:r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r>
              <a:rPr lang="zh-CN" altLang="en-US" b="1" dirty="0" smtClean="0"/>
              <a:t>	</a:t>
            </a:r>
            <a:r>
              <a:rPr lang="en-US" altLang="zh-CN" b="1" dirty="0" smtClean="0"/>
              <a:t>rename()</a:t>
            </a:r>
            <a:r>
              <a:rPr lang="zh-CN" altLang="en-US" b="1" dirty="0" smtClean="0"/>
              <a:t>函数的功能是将文件的旧名称改成新名称。当然，改文件名也要考虑异常问题。</a:t>
            </a:r>
          </a:p>
        </p:txBody>
      </p:sp>
    </p:spTree>
    <p:extLst>
      <p:ext uri="{BB962C8B-B14F-4D97-AF65-F5344CB8AC3E}">
        <p14:creationId xmlns:p14="http://schemas.microsoft.com/office/powerpoint/2010/main" val="20575549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28038" y="1857375"/>
            <a:ext cx="9785444" cy="1127407"/>
          </a:xfrm>
        </p:spPr>
        <p:txBody>
          <a:bodyPr/>
          <a:lstStyle/>
          <a:p>
            <a:pPr algn="ctr"/>
            <a:r>
              <a:rPr lang="en-US" altLang="zh-CN" sz="6000" dirty="0" smtClean="0"/>
              <a:t>Python</a:t>
            </a:r>
            <a:r>
              <a:rPr lang="zh-CN" altLang="en-US" sz="6000" dirty="0" smtClean="0"/>
              <a:t>数据分析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74868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表 10"/>
          <p:cNvGraphicFramePr/>
          <p:nvPr>
            <p:extLst/>
          </p:nvPr>
        </p:nvGraphicFramePr>
        <p:xfrm>
          <a:off x="2032000" y="2317750"/>
          <a:ext cx="8128000" cy="3820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矩形 11"/>
          <p:cNvSpPr/>
          <p:nvPr/>
        </p:nvSpPr>
        <p:spPr>
          <a:xfrm>
            <a:off x="874713" y="417652"/>
            <a:ext cx="32624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 New 粗体" charset="0"/>
                <a:ea typeface="Heiti SC 中等" charset="-122"/>
              </a:rPr>
              <a:t>数据处理过程</a:t>
            </a:r>
            <a:endParaRPr lang="zh-CN" altLang="en-US" sz="40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 New 粗体" charset="0"/>
              <a:ea typeface="Heiti SC 中等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03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155175"/>
            <a:ext cx="5722860" cy="970363"/>
          </a:xfrm>
        </p:spPr>
        <p:txBody>
          <a:bodyPr/>
          <a:lstStyle/>
          <a:p>
            <a:r>
              <a:rPr lang="zh-CN" altLang="en-US" sz="4000" dirty="0" smtClean="0"/>
              <a:t>数据获取和收集</a:t>
            </a:r>
            <a:endParaRPr lang="zh-CN" altLang="en-US" sz="1800" dirty="0"/>
          </a:p>
        </p:txBody>
      </p:sp>
      <p:sp>
        <p:nvSpPr>
          <p:cNvPr id="6" name="文本框 5"/>
          <p:cNvSpPr txBox="1"/>
          <p:nvPr/>
        </p:nvSpPr>
        <p:spPr>
          <a:xfrm>
            <a:off x="1121790" y="1358952"/>
            <a:ext cx="100153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Heiti SC Medium" charset="-122"/>
                <a:ea typeface="Heiti SC Medium" charset="-122"/>
                <a:cs typeface="Heiti SC Medium" charset="-122"/>
              </a:rPr>
              <a:t>从数据源</a:t>
            </a:r>
            <a:r>
              <a:rPr lang="zh-CN" altLang="en-US" b="1" dirty="0" smtClean="0">
                <a:latin typeface="Heiti SC Medium" charset="-122"/>
                <a:ea typeface="Heiti SC Medium" charset="-122"/>
                <a:cs typeface="Heiti SC Medium" charset="-122"/>
              </a:rPr>
              <a:t>获取数据：</a:t>
            </a:r>
            <a:endParaRPr lang="zh-CN" altLang="en-US" b="1" dirty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From Excel</a:t>
            </a: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 import 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pandas as </a:t>
            </a:r>
            <a:r>
              <a:rPr kumimoji="1" lang="en-US" altLang="zh-CN" b="1" dirty="0" err="1" smtClean="0">
                <a:latin typeface="Courier New 粗体" charset="0"/>
                <a:ea typeface="Heiti SC 中等" charset="-122"/>
              </a:rPr>
              <a:t>pd</a:t>
            </a:r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#</a:t>
            </a:r>
            <a:r>
              <a:rPr lang="zh-CN" altLang="en-US" dirty="0"/>
              <a:t> </a:t>
            </a:r>
            <a:r>
              <a:rPr lang="en-US" altLang="zh-CN" dirty="0"/>
              <a:t>pandas </a:t>
            </a:r>
            <a:r>
              <a:rPr lang="zh-CN" altLang="en-US" dirty="0"/>
              <a:t>是基于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r>
              <a:rPr lang="zh-CN" altLang="en-US" dirty="0"/>
              <a:t>的一种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 import </a:t>
            </a:r>
            <a:r>
              <a:rPr kumimoji="1" lang="en-US" altLang="zh-CN" b="1" dirty="0" err="1">
                <a:latin typeface="Courier New 粗体" charset="0"/>
                <a:ea typeface="Heiti SC 中等" charset="-122"/>
              </a:rPr>
              <a:t>numpy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 as </a:t>
            </a:r>
            <a:r>
              <a:rPr kumimoji="1" lang="en-US" altLang="zh-CN" b="1" dirty="0" err="1" smtClean="0">
                <a:latin typeface="Courier New 粗体" charset="0"/>
                <a:ea typeface="Heiti SC 中等" charset="-122"/>
              </a:rPr>
              <a:t>np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 #</a:t>
            </a:r>
            <a:r>
              <a:rPr kumimoji="1" lang="en-US" altLang="zh-CN" b="1" dirty="0" err="1">
                <a:latin typeface="Courier New 粗体" charset="0"/>
                <a:ea typeface="Heiti SC 中等" charset="-122"/>
              </a:rPr>
              <a:t>NumPy</a:t>
            </a:r>
            <a:r>
              <a:rPr kumimoji="1" lang="zh-CN" altLang="en-US" b="1" dirty="0">
                <a:latin typeface="Courier New 粗体" charset="0"/>
                <a:ea typeface="Heiti SC 中等" charset="-122"/>
              </a:rPr>
              <a:t>是高性能科学计算和数据分析的基础包。</a:t>
            </a:r>
            <a:endParaRPr kumimoji="1" lang="en-US" altLang="zh-CN" b="1" dirty="0">
              <a:latin typeface="Courier New 粗体" charset="0"/>
              <a:ea typeface="Heiti SC 中等" charset="-122"/>
            </a:endParaRP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 data1=</a:t>
            </a:r>
            <a:r>
              <a:rPr kumimoji="1" lang="en-US" altLang="zh-CN" b="1" dirty="0" err="1" smtClean="0">
                <a:latin typeface="Courier New 粗体" charset="0"/>
                <a:ea typeface="Heiti SC 中等" charset="-122"/>
              </a:rPr>
              <a:t>pd.read_excel</a:t>
            </a:r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(”filename.xlsx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")#</a:t>
            </a:r>
            <a:r>
              <a:rPr kumimoji="1" lang="zh-CN" altLang="en-US" b="1" dirty="0">
                <a:latin typeface="Courier New 粗体" charset="0"/>
                <a:ea typeface="Heiti SC 中等" charset="-122"/>
              </a:rPr>
              <a:t>使用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pandas</a:t>
            </a:r>
            <a:r>
              <a:rPr kumimoji="1" lang="zh-CN" altLang="en-US" b="1" dirty="0">
                <a:latin typeface="Courier New 粗体" charset="0"/>
                <a:ea typeface="Heiti SC 中等" charset="-122"/>
              </a:rPr>
              <a:t>读取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excel</a:t>
            </a:r>
          </a:p>
          <a:p>
            <a:endParaRPr kumimoji="1" lang="en-US" altLang="zh-CN" b="1" dirty="0" smtClean="0">
              <a:latin typeface="Courier New 粗体" charset="0"/>
              <a:ea typeface="Heiti SC 中等" charset="-122"/>
            </a:endParaRP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From CSV</a:t>
            </a: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 import </a:t>
            </a:r>
            <a:r>
              <a:rPr kumimoji="1" lang="en-US" altLang="zh-CN" b="1" dirty="0" err="1">
                <a:latin typeface="Courier New 粗体" charset="0"/>
                <a:ea typeface="Heiti SC 中等" charset="-122"/>
              </a:rPr>
              <a:t>numpy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 as </a:t>
            </a:r>
            <a:r>
              <a:rPr kumimoji="1" lang="en-US" altLang="zh-CN" b="1" dirty="0" err="1">
                <a:latin typeface="Courier New 粗体" charset="0"/>
                <a:ea typeface="Heiti SC 中等" charset="-122"/>
              </a:rPr>
              <a:t>np</a:t>
            </a:r>
            <a:endParaRPr kumimoji="1" lang="en-US" altLang="zh-CN" b="1" dirty="0">
              <a:latin typeface="Courier New 粗体" charset="0"/>
              <a:ea typeface="Heiti SC 中等" charset="-122"/>
            </a:endParaRPr>
          </a:p>
          <a:p>
            <a:r>
              <a:rPr kumimoji="1"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import 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pandas as </a:t>
            </a:r>
            <a:r>
              <a:rPr kumimoji="1" lang="en-US" altLang="zh-CN" b="1" dirty="0" err="1" smtClean="0">
                <a:latin typeface="Courier New 粗体" charset="0"/>
                <a:ea typeface="Heiti SC 中等" charset="-122"/>
              </a:rPr>
              <a:t>pd</a:t>
            </a:r>
            <a:endParaRPr kumimoji="1" lang="en-US" altLang="zh-CN" b="1" dirty="0">
              <a:latin typeface="Courier New 粗体" charset="0"/>
              <a:ea typeface="Heiti SC 中等" charset="-122"/>
            </a:endParaRPr>
          </a:p>
          <a:p>
            <a:r>
              <a:rPr kumimoji="1"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       df00=</a:t>
            </a:r>
            <a:r>
              <a:rPr kumimoji="1" lang="en-US" altLang="zh-CN" b="1" dirty="0" err="1" smtClean="0">
                <a:latin typeface="Courier New 粗体" charset="0"/>
                <a:ea typeface="Heiti SC 中等" charset="-122"/>
              </a:rPr>
              <a:t>pd</a:t>
            </a:r>
            <a:r>
              <a:rPr kumimoji="1" lang="en-US" altLang="zh-CN" b="1" dirty="0" err="1" smtClean="0">
                <a:solidFill>
                  <a:srgbClr val="FF0000"/>
                </a:solidFill>
                <a:latin typeface="Courier New 粗体" charset="0"/>
                <a:ea typeface="Heiti SC 中等" charset="-122"/>
              </a:rPr>
              <a:t>.read_csv</a:t>
            </a:r>
            <a:r>
              <a:rPr kumimoji="1" lang="en-US" altLang="zh-CN" b="1" dirty="0">
                <a:latin typeface="Courier New 粗体" charset="0"/>
                <a:ea typeface="Heiti SC 中等" charset="-122"/>
              </a:rPr>
              <a:t>('20161009.csv',delimiter=';')</a:t>
            </a:r>
          </a:p>
          <a:p>
            <a:endParaRPr kumimoji="1" lang="en-US" altLang="zh-CN" b="1" dirty="0" smtClean="0">
              <a:latin typeface="Courier New 粗体" charset="0"/>
              <a:ea typeface="Heiti SC 中等" charset="-122"/>
            </a:endParaRPr>
          </a:p>
          <a:p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From </a:t>
            </a:r>
            <a:r>
              <a:rPr kumimoji="1" lang="zh-CN" altLang="en-US" b="1" dirty="0" smtClean="0">
                <a:latin typeface="Courier New 粗体" charset="0"/>
                <a:ea typeface="Heiti SC 中等" charset="-122"/>
              </a:rPr>
              <a:t>网页</a:t>
            </a:r>
            <a:r>
              <a:rPr kumimoji="1" lang="en-US" altLang="zh-CN" b="1" dirty="0" smtClean="0">
                <a:latin typeface="Courier New 粗体" charset="0"/>
                <a:ea typeface="Heiti SC 中等" charset="-122"/>
              </a:rPr>
              <a:t>:   </a:t>
            </a:r>
            <a:r>
              <a:rPr lang="en-US" altLang="zh-CN" b="1" dirty="0" err="1" smtClean="0">
                <a:latin typeface="Courier New 粗体" charset="0"/>
                <a:ea typeface="Heiti SC 中等" charset="-122"/>
              </a:rPr>
              <a:t>urllib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urllib2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httplib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httplib2 </a:t>
            </a:r>
            <a:endParaRPr lang="en-US" altLang="zh-CN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   import urllib2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/>
            </a:r>
            <a:br>
              <a:rPr lang="en-US" altLang="zh-CN" b="1" dirty="0">
                <a:latin typeface="Courier New 粗体" charset="0"/>
                <a:ea typeface="Heiti SC 中等" charset="-122"/>
              </a:rPr>
            </a:br>
            <a:r>
              <a:rPr lang="en-US" altLang="zh-CN" b="1" dirty="0">
                <a:latin typeface="Courier New 粗体" charset="0"/>
                <a:ea typeface="Heiti SC 中等" charset="-122"/>
              </a:rPr>
              <a:t> 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   import 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re</a:t>
            </a:r>
            <a:br>
              <a:rPr lang="en-US" altLang="zh-CN" b="1" dirty="0">
                <a:latin typeface="Courier New 粗体" charset="0"/>
                <a:ea typeface="Heiti SC 中等" charset="-122"/>
              </a:rPr>
            </a:br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    </a:t>
            </a:r>
            <a:r>
              <a:rPr lang="sv-SE" altLang="zh-CN" b="1" dirty="0" smtClean="0">
                <a:latin typeface="Courier New 粗体" charset="0"/>
                <a:ea typeface="Heiti SC 中等" charset="-122"/>
              </a:rPr>
              <a:t>dStr </a:t>
            </a:r>
            <a:r>
              <a:rPr lang="sv-SE" altLang="zh-CN" b="1" dirty="0">
                <a:latin typeface="Courier New 粗体" charset="0"/>
                <a:ea typeface="Heiti SC 中等" charset="-122"/>
              </a:rPr>
              <a:t>= urllib2.urlopen('http</a:t>
            </a:r>
            <a:r>
              <a:rPr lang="sv-SE" altLang="zh-CN" b="1" dirty="0" smtClean="0">
                <a:latin typeface="Courier New 粗体" charset="0"/>
                <a:ea typeface="Heiti SC 中等" charset="-122"/>
              </a:rPr>
              <a:t>://aaa.bbb.ccc/page).</a:t>
            </a:r>
            <a:r>
              <a:rPr lang="sv-SE" altLang="zh-CN" b="1" dirty="0">
                <a:latin typeface="Courier New 粗体" charset="0"/>
                <a:ea typeface="Heiti SC 中等" charset="-122"/>
              </a:rPr>
              <a:t>read()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	</a:t>
            </a:r>
          </a:p>
          <a:p>
            <a:r>
              <a:rPr lang="en-US" altLang="zh-CN" b="1" dirty="0" smtClean="0">
                <a:latin typeface="Courier New 粗体" charset="0"/>
                <a:ea typeface="Heiti SC 中等" charset="-122"/>
              </a:rPr>
              <a:t>        m 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= 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re.findall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(‘</a:t>
            </a:r>
            <a:r>
              <a:rPr lang="zh-CN" altLang="en-US" b="1" dirty="0" smtClean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正则表达式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'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, 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dStr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) </a:t>
            </a:r>
            <a:r>
              <a:rPr lang="en-US" altLang="zh-CN" b="1" dirty="0" smtClean="0">
                <a:latin typeface="Courier New 粗体" charset="0"/>
                <a:ea typeface="Heiti SC 中等" charset="-122"/>
              </a:rPr>
              <a:t> </a:t>
            </a:r>
            <a:endParaRPr lang="en-US" altLang="zh-CN" b="1" dirty="0">
              <a:latin typeface="Courier New 粗体" charset="0"/>
              <a:ea typeface="Heiti SC 中等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41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zh-CN" altLang="en-US" sz="4000" dirty="0" smtClean="0"/>
              <a:t>开发环境配置</a:t>
            </a:r>
            <a:endParaRPr lang="zh-CN" altLang="en-US" sz="1800" dirty="0">
              <a:latin typeface="Heiti SC 中等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838" y="1643866"/>
            <a:ext cx="6174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1.</a:t>
            </a:r>
            <a:r>
              <a:rPr kumimoji="1" lang="zh-CN" altLang="en-US" sz="2800" dirty="0" smtClean="0"/>
              <a:t>安装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2.7.13</a:t>
            </a:r>
            <a:endParaRPr kumimoji="1" lang="zh-CN" alt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04" y="2308390"/>
            <a:ext cx="6423949" cy="42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41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155175"/>
            <a:ext cx="5722860" cy="970363"/>
          </a:xfrm>
        </p:spPr>
        <p:txBody>
          <a:bodyPr/>
          <a:lstStyle/>
          <a:p>
            <a:r>
              <a:rPr lang="zh-CN" altLang="en-US" sz="4000" dirty="0" smtClean="0"/>
              <a:t>数据获取和收集</a:t>
            </a:r>
            <a:endParaRPr lang="zh-CN" altLang="en-US" sz="1800" dirty="0"/>
          </a:p>
        </p:txBody>
      </p:sp>
      <p:sp>
        <p:nvSpPr>
          <p:cNvPr id="6" name="文本框 5"/>
          <p:cNvSpPr txBox="1"/>
          <p:nvPr/>
        </p:nvSpPr>
        <p:spPr>
          <a:xfrm>
            <a:off x="1121790" y="1358952"/>
            <a:ext cx="100153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Medium" charset="-122"/>
                <a:ea typeface="Heiti SC Medium" charset="-122"/>
                <a:cs typeface="Heiti SC Medium" charset="-122"/>
              </a:rPr>
              <a:t>正则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表达式：正则表达式是一个特殊的字符序列，它能帮助你方便的检查一个字符串是否与某种模式匹配。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Python 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自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1.5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版本起增加了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re 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模块，它提供 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Perl 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风格的正则表达式模式。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re 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模块使 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Python </a:t>
            </a:r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语言拥有全部的正则表达式功能。</a:t>
            </a:r>
            <a:endParaRPr lang="en-US" altLang="zh-CN" sz="24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Medium" charset="-122"/>
                <a:ea typeface="Heiti SC Medium" charset="-122"/>
                <a:cs typeface="Heiti SC Medium" charset="-122"/>
              </a:rPr>
              <a:t>参考教程：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http://</a:t>
            </a:r>
            <a:r>
              <a:rPr lang="en-US" altLang="zh-CN" sz="2400" b="1" dirty="0" smtClean="0">
                <a:latin typeface="Heiti SC Medium" charset="-122"/>
                <a:ea typeface="Heiti SC Medium" charset="-122"/>
                <a:cs typeface="Heiti SC Medium" charset="-122"/>
              </a:rPr>
              <a:t>deerchao.net/tutorials/regex/regex.htm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http://</a:t>
            </a:r>
            <a:r>
              <a:rPr lang="en-US" altLang="zh-CN" sz="2400" b="1" dirty="0" err="1">
                <a:latin typeface="Heiti SC Medium" charset="-122"/>
                <a:ea typeface="Heiti SC Medium" charset="-122"/>
                <a:cs typeface="Heiti SC Medium" charset="-122"/>
              </a:rPr>
              <a:t>www.liaoxuefeng.com</a:t>
            </a:r>
            <a:r>
              <a:rPr lang="en-US" altLang="zh-CN" sz="2400" b="1" dirty="0">
                <a:latin typeface="Heiti SC Medium" charset="-122"/>
                <a:ea typeface="Heiti SC Medium" charset="-122"/>
                <a:cs typeface="Heiti SC Medium" charset="-122"/>
              </a:rPr>
              <a:t>/wiki/001374738125095c955c1e6d8bb493182103fac9270762a000/001386832260566c26442c671fa489ebc6fe85badda25cd000</a:t>
            </a:r>
            <a:endParaRPr lang="zh-CN" altLang="en-US" sz="24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593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74713" y="161925"/>
            <a:ext cx="5722860" cy="963613"/>
          </a:xfrm>
        </p:spPr>
        <p:txBody>
          <a:bodyPr/>
          <a:lstStyle/>
          <a:p>
            <a:r>
              <a:rPr lang="zh-CN" altLang="en-US" sz="4000" dirty="0" smtClean="0"/>
              <a:t>获取</a:t>
            </a:r>
            <a:r>
              <a:rPr lang="zh-CN" altLang="en-US" sz="4000" smtClean="0"/>
              <a:t>并连接</a:t>
            </a:r>
            <a:endParaRPr lang="zh-CN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1166948" y="4243311"/>
            <a:ext cx="10058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扩展：利用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OS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模块，浏览目录，获得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Filename List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，利用遍历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Filename List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，打开多个文件。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48" y="1577703"/>
            <a:ext cx="10058400" cy="23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07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0" y="1346345"/>
            <a:ext cx="10663497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pandas 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是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围绕着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Series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和 </a:t>
            </a:r>
            <a:r>
              <a:rPr lang="en-US" altLang="zh-CN" sz="2800" b="1" dirty="0" err="1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两个核心数据结构展开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的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endParaRPr lang="en-US" altLang="zh-CN" sz="2800" b="1" dirty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lang="en-US" altLang="zh-CN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Series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： 可以看做一个定长的有序字典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。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基本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任意的一维数据都可以用来构造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Series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对象：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27" y="3383034"/>
            <a:ext cx="6635853" cy="226541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969227" y="4191336"/>
            <a:ext cx="422155" cy="1157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658700" y="4191336"/>
            <a:ext cx="635898" cy="115746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1428530" y="4353902"/>
            <a:ext cx="1540697" cy="763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index</a:t>
            </a:r>
            <a:endParaRPr kumimoji="1" lang="zh-CN" altLang="en-US" dirty="0"/>
          </a:p>
        </p:txBody>
      </p:sp>
      <p:sp>
        <p:nvSpPr>
          <p:cNvPr id="9" name="左箭头 8"/>
          <p:cNvSpPr/>
          <p:nvPr/>
        </p:nvSpPr>
        <p:spPr>
          <a:xfrm>
            <a:off x="4294598" y="4464381"/>
            <a:ext cx="1094608" cy="542189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values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12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0" y="1346345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Series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endParaRPr lang="zh-CN" altLang="en-US" sz="28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90" y="2090372"/>
            <a:ext cx="67437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4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0" y="1346345"/>
            <a:ext cx="9573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Series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Series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对象和它的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index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都含有一个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name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属性：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692079"/>
            <a:ext cx="5867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916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1" y="1346345"/>
            <a:ext cx="1013242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800" b="1" dirty="0" err="1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是一个表格型的数据结构，它含有一组有序的列（类似于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index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），每列可以是不同的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值类型。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基本上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可以把 </a:t>
            </a:r>
            <a:r>
              <a:rPr lang="en-US" altLang="zh-CN" sz="2800" b="1" dirty="0" err="1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看成是共享同一个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index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的 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Series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的集合。</a:t>
            </a:r>
          </a:p>
        </p:txBody>
      </p:sp>
    </p:spTree>
    <p:extLst>
      <p:ext uri="{BB962C8B-B14F-4D97-AF65-F5344CB8AC3E}">
        <p14:creationId xmlns:p14="http://schemas.microsoft.com/office/powerpoint/2010/main" val="1143278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1" y="1346345"/>
            <a:ext cx="10132426" cy="637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49" y="2490325"/>
            <a:ext cx="6985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9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1" y="1346345"/>
            <a:ext cx="101324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较完整的 </a:t>
            </a:r>
            <a:r>
              <a:rPr lang="en-US" altLang="zh-CN" sz="2800" b="1" dirty="0" err="1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构造器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参数：</a:t>
            </a:r>
            <a:r>
              <a:rPr lang="en-US" altLang="zh-CN" sz="2800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DataFrame</a:t>
            </a:r>
            <a:r>
              <a:rPr lang="en-US" altLang="zh-CN" sz="28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(data=</a:t>
            </a:r>
            <a:r>
              <a:rPr lang="en-US" altLang="zh-CN" sz="2800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None,index</a:t>
            </a:r>
            <a:r>
              <a:rPr lang="en-US" altLang="zh-CN" sz="28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zh-CN" sz="2800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None,coloumns</a:t>
            </a:r>
            <a:r>
              <a:rPr lang="en-US" altLang="zh-CN" sz="28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=None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en-US" altLang="zh-CN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columns 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即 “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name</a:t>
            </a:r>
            <a:r>
              <a:rPr lang="en-US" altLang="zh-CN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5850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176041" y="1346345"/>
            <a:ext cx="101324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Medium" charset="-122"/>
                <a:ea typeface="Heiti SC Medium" charset="-122"/>
                <a:cs typeface="Heiti SC Medium" charset="-122"/>
              </a:rPr>
              <a:t>DataFrame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：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注意，缺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失值由 </a:t>
            </a:r>
            <a:r>
              <a:rPr lang="en-US" altLang="zh-CN" sz="2800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NaN</a:t>
            </a:r>
            <a:r>
              <a:rPr lang="en-US" altLang="zh-CN" sz="2800" b="1" dirty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（空数据）补</a:t>
            </a:r>
            <a:r>
              <a:rPr lang="zh-CN" altLang="en-US" sz="2800" b="1" dirty="0">
                <a:latin typeface="Heiti SC Medium" charset="-122"/>
                <a:ea typeface="Heiti SC Medium" charset="-122"/>
                <a:cs typeface="Heiti SC Medium" charset="-122"/>
              </a:rPr>
              <a:t>上</a:t>
            </a:r>
            <a:r>
              <a:rPr lang="zh-CN" altLang="en-US" sz="2800" b="1" dirty="0" smtClean="0">
                <a:latin typeface="Heiti SC Medium" charset="-122"/>
                <a:ea typeface="Heiti SC Medium" charset="-122"/>
                <a:cs typeface="Heiti SC Medium" charset="-122"/>
              </a:rPr>
              <a:t>。</a:t>
            </a:r>
            <a:endParaRPr lang="en-US" altLang="zh-CN" sz="2800" b="1" dirty="0" smtClean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04" y="3076294"/>
            <a:ext cx="7759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94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74816"/>
            <a:ext cx="6412284" cy="750722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54794" y="1641583"/>
          <a:ext cx="6163974" cy="309809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027329"/>
                <a:gridCol w="1027329"/>
                <a:gridCol w="1027329"/>
                <a:gridCol w="1027329"/>
                <a:gridCol w="1027329"/>
                <a:gridCol w="1027329"/>
              </a:tblGrid>
              <a:tr h="309809"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columns-1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columns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-2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columns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-3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columns</a:t>
                      </a:r>
                      <a:r>
                        <a:rPr 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-4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……</a:t>
                      </a:r>
                      <a:endParaRPr lang="mr-IN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index-0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index-1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index-2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index-3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index-4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index-5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index-6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index-7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  <a:tr h="309809"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Courier New 粗体" charset="0"/>
                        </a:rPr>
                        <a:t>……</a:t>
                      </a:r>
                      <a:endParaRPr lang="mr-IN" sz="1200" b="1" i="0" u="none" strike="noStrike" dirty="0">
                        <a:solidFill>
                          <a:schemeClr val="tx1"/>
                        </a:solidFill>
                        <a:effectLst/>
                        <a:latin typeface="Heiti SC 中等" charset="-122"/>
                      </a:endParaRPr>
                    </a:p>
                  </a:txBody>
                  <a:tcPr marL="12700" marR="12700" marT="12700" marB="0" anchor="b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iti SC 中等" charset="-122"/>
                        <a:ea typeface="Heiti SC 中等" charset="-122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6948501" y="1641583"/>
            <a:ext cx="454516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baseline="30000" dirty="0" smtClean="0">
                <a:latin typeface="Courier New 粗体" charset="0"/>
                <a:ea typeface="Heiti SC 中等" charset="-122"/>
              </a:rPr>
              <a:t>显示各要素</a:t>
            </a:r>
            <a:r>
              <a:rPr lang="en-US" altLang="zh-CN" sz="4000" b="1" baseline="30000" dirty="0" smtClean="0">
                <a:latin typeface="Courier New 粗体" charset="0"/>
                <a:ea typeface="Heiti SC 中等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4000" b="1" baseline="30000" dirty="0" smtClean="0">
                <a:latin typeface="Courier New 粗体" charset="0"/>
                <a:ea typeface="Heiti SC 中等" charset="-122"/>
              </a:rPr>
              <a:t>显示索引</a:t>
            </a:r>
            <a:r>
              <a:rPr lang="en-US" altLang="zh-CN" sz="4000" b="1" baseline="300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 粗体" charset="0"/>
                <a:ea typeface="Heiti SC 中等" charset="-122"/>
              </a:rPr>
              <a:t>df.index</a:t>
            </a:r>
            <a:endParaRPr lang="en-US" altLang="zh-CN" sz="4000" b="1" baseline="300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baseline="30000" dirty="0" smtClean="0">
                <a:latin typeface="Courier New 粗体" charset="0"/>
                <a:ea typeface="Heiti SC 中等" charset="-122"/>
              </a:rPr>
              <a:t>显示列名</a:t>
            </a:r>
            <a:r>
              <a:rPr lang="en-US" altLang="zh-CN" sz="4000" b="1" baseline="300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 粗体" charset="0"/>
                <a:ea typeface="Heiti SC 中等" charset="-122"/>
              </a:rPr>
              <a:t>df.columns</a:t>
            </a:r>
            <a:endParaRPr lang="en-US" altLang="zh-CN" sz="4000" b="1" baseline="300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baseline="30000" dirty="0" smtClean="0">
                <a:latin typeface="Courier New 粗体" charset="0"/>
                <a:ea typeface="Heiti SC 中等" charset="-122"/>
              </a:rPr>
              <a:t>显示数据的值</a:t>
            </a:r>
            <a:r>
              <a:rPr lang="en-US" altLang="zh-CN" sz="4000" b="1" baseline="300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 粗体" charset="0"/>
                <a:ea typeface="Heiti SC 中等" charset="-122"/>
              </a:rPr>
              <a:t>df.values</a:t>
            </a:r>
            <a:endParaRPr lang="en-US" altLang="zh-CN" sz="4000" b="1" baseline="300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b="1" baseline="30000" dirty="0">
                <a:latin typeface="Courier New 粗体" charset="0"/>
                <a:ea typeface="Heiti SC 中等" charset="-122"/>
              </a:rPr>
              <a:t>显示</a:t>
            </a:r>
            <a:r>
              <a:rPr lang="zh-CN" altLang="en-US" sz="4000" b="1" baseline="30000" dirty="0" smtClean="0">
                <a:latin typeface="Courier New 粗体" charset="0"/>
                <a:ea typeface="Heiti SC 中等" charset="-122"/>
              </a:rPr>
              <a:t>数据描述</a:t>
            </a:r>
            <a:r>
              <a:rPr lang="en-US" altLang="zh-CN" sz="4000" b="1" baseline="300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 粗体" charset="0"/>
                <a:ea typeface="Heiti SC 中等" charset="-122"/>
              </a:rPr>
              <a:t>df.describe</a:t>
            </a:r>
            <a:endParaRPr lang="en-US" altLang="zh-CN" sz="4000" b="1" baseline="300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 粗体" charset="0"/>
              <a:ea typeface="Heiti SC 中等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5086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zh-CN" altLang="en-US" sz="4000" dirty="0" smtClean="0"/>
              <a:t>开发环境配置</a:t>
            </a:r>
            <a:endParaRPr lang="zh-CN" altLang="en-US" sz="1800" dirty="0">
              <a:latin typeface="Heiti SC 中等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837" y="1643866"/>
            <a:ext cx="10368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2</a:t>
            </a:r>
            <a:r>
              <a:rPr kumimoji="1" lang="en-US" altLang="zh-CN" sz="2800" dirty="0" smtClean="0"/>
              <a:t>.</a:t>
            </a:r>
            <a:r>
              <a:rPr kumimoji="1" lang="zh-CN" altLang="en-US" sz="2800" dirty="0" smtClean="0"/>
              <a:t>安装</a:t>
            </a:r>
            <a:r>
              <a:rPr kumimoji="1" lang="en-US" altLang="zh-CN" sz="2800" b="1" dirty="0" err="1" smtClean="0">
                <a:latin typeface="Courier New" charset="0"/>
                <a:ea typeface="Courier New" charset="0"/>
                <a:cs typeface="Courier New" charset="0"/>
              </a:rPr>
              <a:t>PyCharm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(pycharm-community-2016.3.2)</a:t>
            </a:r>
            <a:endParaRPr kumimoji="1" lang="zh-CN" alt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46" y="2338597"/>
            <a:ext cx="8449520" cy="407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5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57274" y="133464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Heiti SC Medium" charset="-122"/>
                <a:ea typeface="Heiti SC Medium" charset="-122"/>
                <a:cs typeface="Heiti SC Medium" charset="-122"/>
              </a:rPr>
              <a:t>去空、处理缺失：</a:t>
            </a:r>
          </a:p>
        </p:txBody>
      </p:sp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74713" y="357050"/>
            <a:ext cx="8625522" cy="768487"/>
          </a:xfrm>
        </p:spPr>
        <p:txBody>
          <a:bodyPr/>
          <a:lstStyle/>
          <a:p>
            <a:r>
              <a:rPr lang="zh-CN" altLang="en-US" sz="4000" dirty="0" smtClean="0"/>
              <a:t>数据清洗和整理</a:t>
            </a:r>
            <a:endParaRPr lang="zh-CN" altLang="en-US" sz="4000" dirty="0"/>
          </a:p>
        </p:txBody>
      </p:sp>
      <p:sp>
        <p:nvSpPr>
          <p:cNvPr id="8" name="矩形 7"/>
          <p:cNvSpPr/>
          <p:nvPr/>
        </p:nvSpPr>
        <p:spPr>
          <a:xfrm>
            <a:off x="1257274" y="2097084"/>
            <a:ext cx="101452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isnull(),notnull()</a:t>
            </a:r>
          </a:p>
          <a:p>
            <a:r>
              <a:rPr lang="zh-CN" altLang="en-US" sz="2400" dirty="0">
                <a:latin typeface="Heiti SC Light" charset="-122"/>
                <a:ea typeface="Heiti SC Light" charset="-122"/>
                <a:cs typeface="Heiti SC Light" charset="-122"/>
              </a:rPr>
              <a:t>#测试空(not null)值，返回True，False</a:t>
            </a:r>
          </a:p>
          <a:p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sz="24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dropna()</a:t>
            </a:r>
          </a:p>
          <a:p>
            <a:r>
              <a:rPr lang="zh-CN" altLang="en-US" sz="2400" dirty="0">
                <a:latin typeface="Heiti SC Light" charset="-122"/>
                <a:ea typeface="Heiti SC Light" charset="-122"/>
                <a:cs typeface="Heiti SC Light" charset="-122"/>
              </a:rPr>
              <a:t>#dropna(axis=1,how=‘all’),按列删除 all Na，缺省为axis=0，即按行</a:t>
            </a:r>
          </a:p>
          <a:p>
            <a:endParaRPr lang="zh-CN" altLang="en-US" sz="2400" dirty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zh-CN" altLang="en-US" sz="24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df.fillna()</a:t>
            </a:r>
          </a:p>
          <a:p>
            <a:r>
              <a:rPr lang="zh-CN" altLang="en-US" sz="2400" dirty="0">
                <a:latin typeface="Heiti SC Light" charset="-122"/>
                <a:ea typeface="Heiti SC Light" charset="-122"/>
                <a:cs typeface="Heiti SC Light" charset="-122"/>
              </a:rPr>
              <a:t>#填充，inpalce，不产生副本</a:t>
            </a:r>
          </a:p>
          <a:p>
            <a:r>
              <a:rPr lang="zh-CN" altLang="en-US" sz="2400" dirty="0">
                <a:latin typeface="Heiti SC Light" charset="-122"/>
                <a:ea typeface="Heiti SC Light" charset="-122"/>
                <a:cs typeface="Heiti SC Light" charset="-122"/>
              </a:rPr>
              <a:t>#fillna(0)填充0，fillna({c1:v1,cx:vx})利用字典x列填充v</a:t>
            </a:r>
          </a:p>
          <a:p>
            <a:r>
              <a:rPr lang="zh-CN" altLang="en-US" sz="2400" dirty="0">
                <a:latin typeface="Heiti SC Light" charset="-122"/>
                <a:ea typeface="Heiti SC Light" charset="-122"/>
                <a:cs typeface="Heiti SC Light" charset="-122"/>
              </a:rPr>
              <a:t>#可以利用函数：mean、random.randon等等</a:t>
            </a:r>
          </a:p>
        </p:txBody>
      </p:sp>
    </p:spTree>
    <p:extLst>
      <p:ext uri="{BB962C8B-B14F-4D97-AF65-F5344CB8AC3E}">
        <p14:creationId xmlns:p14="http://schemas.microsoft.com/office/powerpoint/2010/main" val="2140121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874713" y="357050"/>
            <a:ext cx="8625522" cy="768487"/>
          </a:xfrm>
        </p:spPr>
        <p:txBody>
          <a:bodyPr/>
          <a:lstStyle/>
          <a:p>
            <a:r>
              <a:rPr lang="zh-CN" altLang="en-US" sz="4000" dirty="0" smtClean="0"/>
              <a:t>数据清洗和整理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310640" y="1761435"/>
            <a:ext cx="9140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去重：</a:t>
            </a:r>
          </a:p>
          <a:p>
            <a:endParaRPr lang="zh-CN" altLang="en-US" sz="2400" b="1" dirty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lang="zh-CN" altLang="en-US" sz="24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duplicated()</a:t>
            </a:r>
          </a:p>
          <a:p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#测试重值，返回True，False</a:t>
            </a:r>
          </a:p>
          <a:p>
            <a:endParaRPr lang="zh-CN" altLang="en-US" sz="2400" b="1" dirty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lang="zh-CN" altLang="en-US" sz="24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drop_duplicates ()</a:t>
            </a:r>
          </a:p>
          <a:p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#填充，inpalce，不产生副本</a:t>
            </a:r>
          </a:p>
          <a:p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#可利用[‘列名’]列表，可以按列删除重复</a:t>
            </a:r>
          </a:p>
          <a:p>
            <a:r>
              <a:rPr lang="zh-CN" altLang="en-US" sz="2400" b="1" dirty="0">
                <a:latin typeface="Heiti SC Medium" charset="-122"/>
                <a:ea typeface="Heiti SC Medium" charset="-122"/>
                <a:cs typeface="Heiti SC Medium" charset="-122"/>
              </a:rPr>
              <a:t>#take_last=True,保留最后一个记录</a:t>
            </a:r>
          </a:p>
        </p:txBody>
      </p:sp>
    </p:spTree>
    <p:extLst>
      <p:ext uri="{BB962C8B-B14F-4D97-AF65-F5344CB8AC3E}">
        <p14:creationId xmlns:p14="http://schemas.microsoft.com/office/powerpoint/2010/main" val="8225141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快照 2017-01-20 下午6.29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89" y="2443478"/>
            <a:ext cx="10253662" cy="4058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31273"/>
            <a:ext cx="8625522" cy="794265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083089" y="1427815"/>
            <a:ext cx="89650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选择方式：</a:t>
            </a:r>
            <a:endParaRPr lang="en-US" altLang="zh-CN" sz="3600" b="1" baseline="30000" dirty="0" smtClean="0">
              <a:latin typeface="Heiti SC Medium" charset="-122"/>
              <a:ea typeface="Heiti SC Medium" charset="-122"/>
              <a:cs typeface="Heiti SC Medium" charset="-122"/>
            </a:endParaRPr>
          </a:p>
          <a:p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行</a:t>
            </a:r>
            <a:r>
              <a:rPr lang="zh-CN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选择</a:t>
            </a:r>
            <a:r>
              <a:rPr lang="en-US" altLang="zh-CN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  </a:t>
            </a:r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列</a:t>
            </a:r>
            <a:r>
              <a:rPr lang="zh-CN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选择</a:t>
            </a:r>
            <a:r>
              <a:rPr lang="en-US" altLang="zh-CN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   </a:t>
            </a:r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区域</a:t>
            </a:r>
            <a:r>
              <a:rPr lang="zh-CN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选择</a:t>
            </a:r>
            <a:r>
              <a:rPr lang="en-US" altLang="zh-CN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    </a:t>
            </a:r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筛选</a:t>
            </a:r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(</a:t>
            </a:r>
            <a:r>
              <a:rPr lang="zh-TW" altLang="en-US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条件选择</a:t>
            </a:r>
            <a:r>
              <a:rPr lang="en-US" altLang="zh-TW" sz="3600" b="1" baseline="30000" dirty="0" smtClean="0">
                <a:latin typeface="Heiti SC Medium" charset="-122"/>
                <a:ea typeface="Heiti SC Medium" charset="-122"/>
                <a:cs typeface="Heiti SC Medium" charset="-122"/>
              </a:rPr>
              <a:t>)</a:t>
            </a:r>
            <a:endParaRPr lang="zh-CN" altLang="en-US" sz="36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772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39462" y="1574602"/>
            <a:ext cx="9888913" cy="370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行选择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:</a:t>
            </a:r>
            <a:endParaRPr lang="en-US" altLang="zh-CN" sz="3200" b="1" baseline="30000" dirty="0">
              <a:latin typeface="Heiti SC 中等" charset="-122"/>
              <a:ea typeface="Heiti SC 中等" charset="-122"/>
            </a:endParaRPr>
          </a:p>
          <a:p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• From Head</a:t>
            </a:r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：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df.head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(5)</a:t>
            </a:r>
            <a:r>
              <a:rPr lang="en-US" altLang="zh-CN" sz="3200" b="1" dirty="0" smtClean="0">
                <a:latin typeface="Heiti SC 中等" charset="-122"/>
                <a:ea typeface="Heiti SC 中等" charset="-122"/>
              </a:rPr>
              <a:t> 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   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[:5]</a:t>
            </a:r>
          </a:p>
          <a:p>
            <a:endParaRPr lang="zh-CN" altLang="en-US" sz="3200" b="1" baseline="30000" dirty="0">
              <a:latin typeface="Heiti SC 中等" charset="-122"/>
              <a:ea typeface="Heiti SC 中等" charset="-122"/>
            </a:endParaRPr>
          </a:p>
          <a:p>
            <a:r>
              <a:rPr lang="en-US" altLang="zh-CN" sz="3200" b="1" baseline="30000" dirty="0">
                <a:latin typeface="Heiti SC 中等" charset="-122"/>
                <a:ea typeface="Heiti SC 中等" charset="-122"/>
              </a:rPr>
              <a:t>• 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From Tail</a:t>
            </a:r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：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df.tail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(5)     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[-5:-1]</a:t>
            </a:r>
          </a:p>
          <a:p>
            <a:endParaRPr lang="en-US" altLang="zh-CN" sz="3200" b="1" baseline="30000" dirty="0" smtClean="0">
              <a:latin typeface="Heiti SC 中等" charset="-122"/>
              <a:ea typeface="Heiti SC 中等" charset="-122"/>
            </a:endParaRPr>
          </a:p>
          <a:p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• Select 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i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 </a:t>
            </a:r>
            <a:r>
              <a:rPr lang="mr-IN" altLang="zh-CN" sz="3200" b="1" baseline="30000" dirty="0" smtClean="0">
                <a:latin typeface="Heiti SC 中等" charset="-122"/>
                <a:ea typeface="Heiti SC 中等" charset="-122"/>
              </a:rPr>
              <a:t>–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 j</a:t>
            </a:r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：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</a:t>
            </a:r>
            <a:r>
              <a:rPr lang="en-US" altLang="zh-CN" sz="3200" b="1" baseline="30000" dirty="0" smtClean="0">
                <a:latin typeface="Heiti SC 中等" charset="-122"/>
                <a:ea typeface="Heiti SC 中等" charset="-122"/>
              </a:rPr>
              <a:t>[i:j+1]</a:t>
            </a:r>
          </a:p>
          <a:p>
            <a:endParaRPr lang="en-US" altLang="zh-CN" sz="3200" b="1" baseline="30000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选取后，也是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df</a:t>
            </a:r>
            <a:endParaRPr lang="en-US" altLang="zh-CN" sz="3200" b="1" baseline="30000" dirty="0" smtClean="0">
              <a:latin typeface="Heiti SC 中等" charset="-122"/>
              <a:ea typeface="Heiti SC 中等" charset="-122"/>
            </a:endParaRPr>
          </a:p>
          <a:p>
            <a:endParaRPr lang="en-US" altLang="zh-CN" sz="3200" b="1" baseline="30000" dirty="0">
              <a:latin typeface="Heiti SC 中等" charset="-122"/>
              <a:ea typeface="Heiti SC 中等" charset="-122"/>
            </a:endParaRPr>
          </a:p>
          <a:p>
            <a:r>
              <a:rPr lang="zh-CN" altLang="en-US" sz="3200" b="1" baseline="30000" dirty="0" smtClean="0">
                <a:latin typeface="Heiti SC 中等" charset="-122"/>
                <a:ea typeface="Heiti SC 中等" charset="-122"/>
              </a:rPr>
              <a:t>扩展：重构一个新的</a:t>
            </a:r>
            <a:r>
              <a:rPr lang="en-US" altLang="zh-CN" sz="3200" b="1" baseline="30000" dirty="0" err="1" smtClean="0">
                <a:latin typeface="Heiti SC 中等" charset="-122"/>
                <a:ea typeface="Heiti SC 中等" charset="-122"/>
              </a:rPr>
              <a:t>DataFrame</a:t>
            </a:r>
            <a:endParaRPr lang="zh-CN" altLang="en-US" sz="3200" b="1" dirty="0">
              <a:latin typeface="Heiti SC 中等" charset="-122"/>
              <a:ea typeface="Heiti SC 中等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874713" y="331273"/>
            <a:ext cx="8625522" cy="794265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600796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088571" y="1529517"/>
            <a:ext cx="10378005" cy="451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列选择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: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• 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单列：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 </a:t>
            </a:r>
            <a:r>
              <a:rPr lang="en-US" altLang="zh-CN" sz="2800" b="1" dirty="0" err="1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[‘</a:t>
            </a:r>
            <a:r>
              <a:rPr lang="zh-CN" altLang="en-US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列名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’]</a:t>
            </a:r>
            <a:r>
              <a:rPr lang="zh-CN" altLang="en-US" sz="2800" b="1" dirty="0" smtClean="0">
                <a:solidFill>
                  <a:schemeClr val="accent3"/>
                </a:solidFill>
                <a:latin typeface="Heiti SC Medium" charset="-122"/>
                <a:ea typeface="Heiti SC Medium" charset="-122"/>
                <a:cs typeface="Heiti SC Medium" charset="-122"/>
              </a:rPr>
              <a:t>或</a:t>
            </a:r>
            <a:r>
              <a:rPr lang="en-US" altLang="zh-CN" sz="2800" b="1" dirty="0" err="1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df.colname</a:t>
            </a:r>
            <a:r>
              <a:rPr lang="zh-CN" altLang="en-US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#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 不支持多列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Heiti SC 中等" charset="-122"/>
                <a:ea typeface="Heiti SC 中等" charset="-122"/>
              </a:rPr>
              <a:t>区域选择：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>
                <a:latin typeface="Heiti SC 中等" charset="-122"/>
                <a:ea typeface="Heiti SC 中等" charset="-122"/>
              </a:rPr>
              <a:t>1</a:t>
            </a:r>
            <a:r>
              <a:rPr lang="zh-CN" altLang="en-US" sz="2800" b="1" dirty="0">
                <a:latin typeface="Heiti SC 中等" charset="-122"/>
                <a:ea typeface="Heiti SC 中等" charset="-122"/>
              </a:rPr>
              <a:t>、行号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-</a:t>
            </a:r>
            <a:r>
              <a:rPr lang="zh-CN" altLang="en-US" sz="2800" b="1" dirty="0">
                <a:latin typeface="Heiti SC 中等" charset="-122"/>
                <a:ea typeface="Heiti SC 中等" charset="-122"/>
              </a:rPr>
              <a:t>列名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800" b="1" dirty="0" err="1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df.loc</a:t>
            </a:r>
            <a:r>
              <a:rPr lang="mr-IN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[1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mr-IN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mr-IN" altLang="zh-CN" sz="2800" b="1" dirty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,] 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#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1-5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行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全部列</a:t>
            </a:r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df.loc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[:,[‘</a:t>
            </a:r>
            <a:r>
              <a:rPr lang="zh-CN" altLang="en-US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列名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x’,’</a:t>
            </a:r>
            <a:r>
              <a:rPr lang="zh-CN" altLang="en-US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列名</a:t>
            </a:r>
            <a:r>
              <a:rPr lang="en-US" altLang="zh-CN" sz="2800" b="1" dirty="0" smtClean="0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y’]]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#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所有行的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x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，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y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两列</a:t>
            </a:r>
            <a:endParaRPr lang="mr-IN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latin typeface="Heiti SC 中等" charset="-122"/>
              <a:ea typeface="Heiti SC 中等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874713" y="331273"/>
            <a:ext cx="8625522" cy="794265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45409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41984" y="1280996"/>
            <a:ext cx="10727632" cy="5209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区域选择：</a:t>
            </a:r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>
                <a:latin typeface="Heiti SC 中等" charset="-122"/>
                <a:ea typeface="Heiti SC 中等" charset="-122"/>
              </a:rPr>
              <a:t>2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、行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-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列，位置</a:t>
            </a:r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Heiti SC 中等" charset="-122"/>
                <a:ea typeface="Heiti SC 中等" charset="-122"/>
              </a:rPr>
              <a:t>d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f.iloc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[1:5,[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x,y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]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]</a:t>
            </a:r>
            <a:r>
              <a:rPr lang="mr-IN" altLang="zh-CN" sz="2800" b="1" dirty="0" smtClean="0">
                <a:latin typeface="Heiti SC 中等" charset="-122"/>
                <a:ea typeface="Heiti SC 中等" charset="-122"/>
              </a:rPr>
              <a:t> 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#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x,y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组成整型列表</a:t>
            </a:r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df.iloc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[:,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[‘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列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x’,’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列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y'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]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当然可以精确到一个数据</a:t>
            </a:r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df.loc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[r,’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列名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’],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df.iloc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[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r,c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],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df.iat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[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r,c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条件筛选</a:t>
            </a:r>
            <a:r>
              <a:rPr lang="zh-CN" altLang="en-US" sz="2800" b="1" dirty="0">
                <a:latin typeface="Heiti SC 中等" charset="-122"/>
                <a:ea typeface="Heiti SC 中等" charset="-122"/>
              </a:rPr>
              <a:t>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mr-IN" altLang="zh-CN" sz="2400" b="1" dirty="0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mr-IN" altLang="zh-CN" sz="2400" b="1" dirty="0">
                <a:latin typeface="Courier New" charset="0"/>
                <a:ea typeface="Courier New" charset="0"/>
                <a:cs typeface="Courier New" charset="0"/>
              </a:rPr>
              <a:t>[(</a:t>
            </a:r>
            <a:r>
              <a:rPr lang="mr-IN" altLang="zh-CN" sz="2400" b="1" dirty="0" smtClean="0">
                <a:latin typeface="Courier New" charset="0"/>
                <a:ea typeface="Courier New" charset="0"/>
                <a:cs typeface="Courier New" charset="0"/>
              </a:rPr>
              <a:t>df.index&gt;=u'2014-01-01')&amp;(</a:t>
            </a:r>
            <a:r>
              <a:rPr lang="mr-IN" altLang="zh-CN" sz="2400" b="1" dirty="0">
                <a:latin typeface="Courier New" charset="0"/>
                <a:ea typeface="Courier New" charset="0"/>
                <a:cs typeface="Courier New" charset="0"/>
              </a:rPr>
              <a:t>df.</a:t>
            </a:r>
            <a:r>
              <a:rPr lang="en-US" altLang="zh-CN" sz="2400" b="1" dirty="0" err="1" smtClean="0">
                <a:latin typeface="Courier New" charset="0"/>
                <a:ea typeface="Courier New" charset="0"/>
                <a:cs typeface="Courier New" charset="0"/>
              </a:rPr>
              <a:t>val</a:t>
            </a:r>
            <a:r>
              <a:rPr lang="mr-IN" altLang="zh-CN" sz="2400" b="1" dirty="0" smtClean="0">
                <a:latin typeface="Courier New" charset="0"/>
                <a:ea typeface="Courier New" charset="0"/>
                <a:cs typeface="Courier New" charset="0"/>
              </a:rPr>
              <a:t>&gt;=95)]</a:t>
            </a:r>
            <a:r>
              <a:rPr lang="en-US" altLang="zh-CN" sz="2400" b="1" dirty="0" err="1" smtClean="0">
                <a:latin typeface="Courier New" charset="0"/>
                <a:ea typeface="Courier New" charset="0"/>
                <a:cs typeface="Courier New" charset="0"/>
              </a:rPr>
              <a:t>isin</a:t>
            </a:r>
            <a:r>
              <a:rPr lang="en-US" altLang="zh-CN" sz="24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mr-IN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mr-IN" altLang="zh-CN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874713" y="331273"/>
            <a:ext cx="8625522" cy="794265"/>
          </a:xfrm>
        </p:spPr>
        <p:txBody>
          <a:bodyPr/>
          <a:lstStyle/>
          <a:p>
            <a:r>
              <a:rPr lang="zh-CN" altLang="en-US" sz="4000" smtClean="0"/>
              <a:t>数据整理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3246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36723"/>
            <a:ext cx="8625522" cy="788815"/>
          </a:xfrm>
        </p:spPr>
        <p:txBody>
          <a:bodyPr/>
          <a:lstStyle/>
          <a:p>
            <a:r>
              <a:rPr lang="zh-CN" altLang="en-US" sz="4000" dirty="0" smtClean="0"/>
              <a:t>数据</a:t>
            </a:r>
            <a:r>
              <a:rPr lang="zh-CN" altLang="en-US" sz="4000" smtClean="0"/>
              <a:t>统计分析</a:t>
            </a:r>
            <a:endParaRPr lang="zh-CN" altLang="en-US" sz="4000" dirty="0"/>
          </a:p>
        </p:txBody>
      </p:sp>
      <p:sp>
        <p:nvSpPr>
          <p:cNvPr id="11" name="矩形 10"/>
          <p:cNvSpPr/>
          <p:nvPr/>
        </p:nvSpPr>
        <p:spPr>
          <a:xfrm>
            <a:off x="0" y="1735529"/>
            <a:ext cx="1149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b="1" dirty="0" smtClean="0">
              <a:latin typeface="Heiti SC 中等" charset="-122"/>
              <a:ea typeface="Heiti SC 中等" charset="-122"/>
            </a:endParaRPr>
          </a:p>
          <a:p>
            <a:endParaRPr lang="en-US" altLang="zh-CN" sz="3600" b="1" dirty="0" smtClean="0">
              <a:latin typeface="Heiti SC 中等" charset="-122"/>
              <a:ea typeface="Heiti SC 中等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3688" y="1504697"/>
            <a:ext cx="871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求票房收入均值：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r>
              <a:rPr lang="en-US" altLang="zh-CN" sz="2800" b="1" dirty="0">
                <a:latin typeface="Heiti SC 中等" charset="-122"/>
                <a:ea typeface="Heiti SC 中等" charset="-122"/>
                <a:cs typeface="Heiti SC 中等" charset="-122"/>
              </a:rPr>
              <a:t>   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df.mean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(columns =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'amount'</a:t>
            </a:r>
            <a:r>
              <a:rPr lang="en-US" altLang="zh-CN" sz="2800" b="1" dirty="0">
                <a:latin typeface="Heiti SC 中等" charset="-122"/>
                <a:ea typeface="Heiti SC 中等" charset="-122"/>
              </a:rPr>
              <a:t>) </a:t>
            </a:r>
          </a:p>
        </p:txBody>
      </p:sp>
      <p:sp>
        <p:nvSpPr>
          <p:cNvPr id="6" name="矩形 5"/>
          <p:cNvSpPr/>
          <p:nvPr/>
        </p:nvSpPr>
        <p:spPr>
          <a:xfrm>
            <a:off x="1313688" y="2837963"/>
            <a:ext cx="871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求票房大于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3000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万的影片名称：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r>
              <a:rPr lang="en-US" altLang="zh-CN" sz="2800" b="1" dirty="0">
                <a:latin typeface="Heiti SC 中等" charset="-122"/>
                <a:ea typeface="Heiti SC 中等" charset="-122"/>
                <a:cs typeface="Heiti SC 中等" charset="-122"/>
              </a:rPr>
              <a:t>   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[amount&gt;3000000].filename 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13688" y="4406460"/>
            <a:ext cx="871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求票房大于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3000</a:t>
            </a:r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万的影片数量：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r>
              <a:rPr lang="en-US" altLang="zh-CN" sz="2800" b="1" dirty="0">
                <a:latin typeface="Heiti SC 中等" charset="-122"/>
                <a:ea typeface="Heiti SC 中等" charset="-122"/>
                <a:cs typeface="Heiti SC 中等" charset="-122"/>
              </a:rPr>
              <a:t>   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  <a:cs typeface="Heiti SC 中等" charset="-122"/>
              </a:rPr>
              <a:t>len</a:t>
            </a:r>
            <a:r>
              <a:rPr lang="en-US" altLang="zh-CN" sz="2800" b="1" dirty="0">
                <a:latin typeface="Heiti SC 中等" charset="-122"/>
                <a:ea typeface="Heiti SC 中等" charset="-122"/>
                <a:cs typeface="Heiti SC 中等" charset="-122"/>
              </a:rPr>
              <a:t>(</a:t>
            </a:r>
            <a:r>
              <a:rPr lang="en-US" altLang="zh-CN" sz="2800" b="1" dirty="0" err="1" smtClean="0">
                <a:latin typeface="Heiti SC 中等" charset="-122"/>
                <a:ea typeface="Heiti SC 中等" charset="-122"/>
              </a:rPr>
              <a:t>df</a:t>
            </a:r>
            <a:r>
              <a:rPr lang="en-US" altLang="zh-CN" sz="2800" b="1" dirty="0" smtClean="0">
                <a:latin typeface="Heiti SC 中等" charset="-122"/>
                <a:ea typeface="Heiti SC 中等" charset="-122"/>
              </a:rPr>
              <a:t> [amount&gt;3000000].filename)</a:t>
            </a:r>
          </a:p>
        </p:txBody>
      </p:sp>
    </p:spTree>
    <p:extLst>
      <p:ext uri="{BB962C8B-B14F-4D97-AF65-F5344CB8AC3E}">
        <p14:creationId xmlns:p14="http://schemas.microsoft.com/office/powerpoint/2010/main" val="5827740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1735529"/>
            <a:ext cx="1149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b="1" dirty="0" smtClean="0">
              <a:latin typeface="Heiti SC 中等" charset="-122"/>
              <a:ea typeface="Heiti SC 中等" charset="-122"/>
            </a:endParaRPr>
          </a:p>
          <a:p>
            <a:endParaRPr lang="en-US" altLang="zh-CN" sz="3600" b="1" dirty="0" smtClean="0">
              <a:latin typeface="Heiti SC 中等" charset="-122"/>
              <a:ea typeface="Heiti SC 中等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7968" y="1478475"/>
            <a:ext cx="957681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latin typeface="Heiti SC 中等" charset="-122"/>
                <a:ea typeface="Heiti SC 中等" charset="-122"/>
              </a:rPr>
              <a:t>票房前三甲：</a:t>
            </a:r>
            <a:endParaRPr lang="en-US" altLang="zh-CN" sz="2800" b="1" dirty="0">
              <a:latin typeface="Heiti SC 中等" charset="-122"/>
              <a:ea typeface="Heiti SC 中等" charset="-122"/>
            </a:endParaRPr>
          </a:p>
          <a:p>
            <a:r>
              <a:rPr lang="en-US" altLang="zh-CN" sz="2800" b="1" dirty="0">
                <a:latin typeface="Heiti SC 中等" charset="-122"/>
                <a:ea typeface="Heiti SC 中等" charset="-122"/>
                <a:cs typeface="Heiti SC 中等" charset="-122"/>
              </a:rPr>
              <a:t>   </a:t>
            </a:r>
            <a:r>
              <a:rPr lang="en-US" altLang="zh-CN" sz="2800" b="1" dirty="0" err="1">
                <a:latin typeface="Courier New 粗体" charset="0"/>
                <a:ea typeface="Heiti SC 中等" charset="-122"/>
              </a:rPr>
              <a:t>df.sort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(columns = ‘amount’)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[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？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: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？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].</a:t>
            </a:r>
            <a:r>
              <a:rPr lang="en-US" altLang="zh-CN" sz="2800" b="1" dirty="0" err="1" smtClean="0">
                <a:latin typeface="Courier New 粗体" charset="0"/>
                <a:ea typeface="Heiti SC 中等" charset="-122"/>
              </a:rPr>
              <a:t>filmname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 </a:t>
            </a:r>
          </a:p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 #ascending =True(default),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增序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endParaRPr lang="en-US" altLang="zh-CN" sz="28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85543" y="4075879"/>
            <a:ext cx="89306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sum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（和）、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median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（中位数）、</a:t>
            </a:r>
            <a:r>
              <a:rPr lang="en-US" altLang="zh-CN" sz="2400" b="1" dirty="0" err="1" smtClean="0">
                <a:latin typeface="Heiti SC 中等" charset="-122"/>
                <a:ea typeface="Heiti SC 中等" charset="-122"/>
              </a:rPr>
              <a:t>var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（方差）、</a:t>
            </a:r>
            <a:r>
              <a:rPr lang="en-US" altLang="zh-CN" sz="2400" b="1" dirty="0" err="1" smtClean="0">
                <a:latin typeface="Heiti SC 中等" charset="-122"/>
                <a:ea typeface="Heiti SC 中等" charset="-122"/>
              </a:rPr>
              <a:t>std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（标准差）、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/>
            </a:r>
            <a:br>
              <a:rPr lang="en-US" altLang="zh-CN" sz="2400" b="1" dirty="0" smtClean="0">
                <a:latin typeface="Heiti SC 中等" charset="-122"/>
                <a:ea typeface="Heiti SC 中等" charset="-122"/>
              </a:rPr>
            </a:b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mean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（平均数）、</a:t>
            </a:r>
            <a:r>
              <a:rPr lang="en-US" altLang="zh-CN" sz="2400" b="1" dirty="0" err="1" smtClean="0">
                <a:latin typeface="Heiti SC 中等" charset="-122"/>
                <a:ea typeface="Heiti SC 中等" charset="-122"/>
              </a:rPr>
              <a:t>quantile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（分位数）、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min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（最小）、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max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（最大）、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describe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（列数据简报）、</a:t>
            </a: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count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（非空计数）、</a:t>
            </a:r>
            <a:r>
              <a:rPr lang="en-US" altLang="zh-CN" sz="2400" b="1" dirty="0" err="1" smtClean="0">
                <a:latin typeface="Heiti SC 中等" charset="-122"/>
                <a:ea typeface="Heiti SC 中等" charset="-122"/>
              </a:rPr>
              <a:t>pct_change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（百分数变化）</a:t>
            </a:r>
            <a:endParaRPr lang="en-US" altLang="zh-CN" sz="2400" b="1" dirty="0">
              <a:latin typeface="Heiti SC 中等" charset="-122"/>
              <a:ea typeface="Heiti SC 中等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6723"/>
            <a:ext cx="8625522" cy="788815"/>
          </a:xfrm>
        </p:spPr>
        <p:txBody>
          <a:bodyPr/>
          <a:lstStyle/>
          <a:p>
            <a:r>
              <a:rPr lang="zh-CN" altLang="en-US" sz="4000" dirty="0" smtClean="0"/>
              <a:t>数据</a:t>
            </a:r>
            <a:r>
              <a:rPr lang="zh-CN" altLang="en-US" sz="4000" smtClean="0"/>
              <a:t>统计分析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023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412263"/>
            <a:ext cx="8625522" cy="713275"/>
          </a:xfrm>
        </p:spPr>
        <p:txBody>
          <a:bodyPr/>
          <a:lstStyle/>
          <a:p>
            <a:r>
              <a:rPr lang="zh-CN" altLang="en-US" sz="4000" smtClean="0"/>
              <a:t>数据分组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1253109" y="1405420"/>
            <a:ext cx="9747250" cy="3329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Heiti SC 中等" charset="-122"/>
                <a:ea typeface="Heiti SC 中等" charset="-122"/>
              </a:rPr>
              <a:t>group by  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操作的执行顺序</a:t>
            </a:r>
            <a:endParaRPr lang="zh-CN" altLang="en-US" sz="2400" b="1" dirty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</a:t>
            </a:r>
            <a:r>
              <a:rPr lang="en-US" altLang="zh-CN" sz="2400" b="1" dirty="0">
                <a:latin typeface="Heiti SC 中等" charset="-122"/>
                <a:ea typeface="Heiti SC 中等" charset="-122"/>
              </a:rPr>
              <a:t>Splitting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）按照一些规则将数据分为不同的组；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</a:t>
            </a:r>
            <a:r>
              <a:rPr lang="en-US" altLang="zh-CN" sz="2400" b="1" dirty="0">
                <a:latin typeface="Heiti SC 中等" charset="-122"/>
                <a:ea typeface="Heiti SC 中等" charset="-122"/>
              </a:rPr>
              <a:t>Applying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）对于每组数据分别执行一个函数；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（</a:t>
            </a:r>
            <a:r>
              <a:rPr lang="en-US" altLang="zh-CN" sz="2400" b="1" dirty="0">
                <a:latin typeface="Heiti SC 中等" charset="-122"/>
                <a:ea typeface="Heiti SC 中等" charset="-122"/>
              </a:rPr>
              <a:t>Combining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）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将结果组合到一个数据结构中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例如，分组然后求和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latin typeface="Heiti SC 中等" charset="-122"/>
              <a:ea typeface="Heiti SC 中等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3109" y="4276139"/>
            <a:ext cx="10160000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 粗体" charset="0"/>
                <a:ea typeface="Heiti SC 中等" charset="-122"/>
              </a:rPr>
              <a:t>print(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['box office'].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groupby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movie_name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']).size())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 粗体" charset="0"/>
                <a:ea typeface="Heiti SC 中等" charset="-122"/>
              </a:rPr>
              <a:t>grouped=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['box office'].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groupby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movie_name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'])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 粗体" charset="0"/>
                <a:ea typeface="Heiti SC 中等" charset="-122"/>
              </a:rPr>
              <a:t>grouped=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['box office'].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groupby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([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['date'],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movie_name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']]).sum()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 粗体" charset="0"/>
                <a:ea typeface="Heiti SC 中等" charset="-122"/>
              </a:rPr>
              <a:t>grouped=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obj.groupby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([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['date'],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obj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['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movie_name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']]).sum()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ourier New 粗体" charset="0"/>
                <a:ea typeface="Heiti SC 中等" charset="-122"/>
              </a:rPr>
              <a:t>mean=</a:t>
            </a:r>
            <a:r>
              <a:rPr lang="en-US" altLang="zh-CN" b="1" dirty="0" err="1">
                <a:latin typeface="Courier New 粗体" charset="0"/>
                <a:ea typeface="Heiti SC 中等" charset="-122"/>
              </a:rPr>
              <a:t>grouped.mean</a:t>
            </a:r>
            <a:r>
              <a:rPr lang="en-US" altLang="zh-CN" b="1" dirty="0">
                <a:latin typeface="Courier New 粗体" charset="0"/>
                <a:ea typeface="Heiti SC 中等" charset="-122"/>
              </a:rPr>
              <a:t>()</a:t>
            </a:r>
            <a:endParaRPr lang="zh-CN" altLang="en-US" b="1" dirty="0">
              <a:latin typeface="Courier New 粗体" charset="0"/>
              <a:ea typeface="Heiti SC 中等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7973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248942"/>
            <a:ext cx="8625522" cy="876596"/>
          </a:xfrm>
        </p:spPr>
        <p:txBody>
          <a:bodyPr/>
          <a:lstStyle/>
          <a:p>
            <a:r>
              <a:rPr lang="zh-CN" altLang="en-US" sz="4000" dirty="0" smtClean="0"/>
              <a:t>数据合并</a:t>
            </a:r>
            <a:r>
              <a:rPr lang="en-US" altLang="zh-CN" sz="4000" dirty="0" smtClean="0"/>
              <a:t>Merge</a:t>
            </a:r>
            <a:endParaRPr lang="zh-CN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874713" y="1553326"/>
            <a:ext cx="105981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Merge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的形式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>
                <a:latin typeface="Courier New 粗体" charset="0"/>
                <a:ea typeface="Heiti SC 中等" charset="-122"/>
              </a:rPr>
              <a:t>• 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Append− 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加行到</a:t>
            </a:r>
            <a:r>
              <a:rPr lang="en-US" altLang="zh-CN" sz="2800" b="1" dirty="0" err="1" smtClean="0">
                <a:latin typeface="Courier New 粗体" charset="0"/>
                <a:ea typeface="Heiti SC 中等" charset="-122"/>
              </a:rPr>
              <a:t>DataFrame</a:t>
            </a:r>
            <a:endParaRPr lang="en-US" altLang="zh-CN" sz="28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	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同型（列相同）</a:t>
            </a:r>
            <a:r>
              <a:rPr lang="en-US" altLang="zh-CN" sz="2800" b="1" dirty="0" err="1" smtClean="0">
                <a:latin typeface="Courier New 粗体" charset="0"/>
                <a:ea typeface="Heiti SC 中等" charset="-122"/>
              </a:rPr>
              <a:t>dataframe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可添加至尾部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>
                <a:latin typeface="Courier New 粗体" charset="0"/>
                <a:ea typeface="Heiti SC 中等" charset="-122"/>
              </a:rPr>
              <a:t>• </a:t>
            </a:r>
            <a:r>
              <a:rPr lang="en-US" altLang="zh-CN" sz="2800" b="1" dirty="0" err="1" smtClean="0">
                <a:latin typeface="Courier New 粗体" charset="0"/>
                <a:ea typeface="Heiti SC 中等" charset="-122"/>
              </a:rPr>
              <a:t>Concat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− 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连接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pandas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对象 </a:t>
            </a:r>
            <a:endParaRPr lang="en-US" altLang="zh-CN" sz="28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	</a:t>
            </a:r>
            <a:r>
              <a:rPr lang="en-US" altLang="zh-CN" sz="2800" b="1" dirty="0" err="1" smtClean="0">
                <a:latin typeface="Courier New 粗体" charset="0"/>
                <a:ea typeface="Heiti SC 中等" charset="-122"/>
              </a:rPr>
              <a:t>concat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参数是列表</a:t>
            </a:r>
            <a:endParaRPr lang="en-US" altLang="zh-CN" sz="28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1600" b="1" dirty="0">
                <a:latin typeface="Courier New 粗体" charset="0"/>
                <a:ea typeface="Heiti SC 中等" charset="-122"/>
              </a:rPr>
              <a:t>	</a:t>
            </a:r>
            <a:endParaRPr lang="en-US" altLang="zh-CN" sz="1600" b="1" dirty="0" smtClean="0"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lcsv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=[]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lcsv.append</a:t>
            </a:r>
            <a:r>
              <a:rPr lang="en-US" altLang="zh-CN" sz="1600" b="1" dirty="0" smtClean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pd.read_csv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('20161009.csv',delimiter=';',names=['date','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val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','name','cop','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acter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directer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','type']))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lcsv.append</a:t>
            </a:r>
            <a:r>
              <a:rPr lang="en-US" altLang="zh-CN" sz="1600" b="1" dirty="0" smtClean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pd.read_csv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('20161016.csv',delimiter=';',names=['date','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val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','name','cop','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acter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</a:t>
            </a:r>
            <a:r>
              <a:rPr lang="en-US" altLang="zh-CN" sz="1600" b="1" dirty="0" err="1">
                <a:latin typeface="Courier New 粗体" charset="0"/>
                <a:ea typeface="Heiti SC 中等" charset="-122"/>
              </a:rPr>
              <a:t>directer</a:t>
            </a:r>
            <a:r>
              <a:rPr lang="en-US" altLang="zh-CN" sz="1600" b="1" dirty="0">
                <a:latin typeface="Courier New 粗体" charset="0"/>
                <a:ea typeface="Heiti SC 中等" charset="-122"/>
              </a:rPr>
              <a:t>','type']))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nf</a:t>
            </a:r>
            <a:r>
              <a:rPr lang="en-US" altLang="zh-CN" sz="1600" b="1" dirty="0" smtClean="0">
                <a:latin typeface="Courier New 粗体" charset="0"/>
                <a:ea typeface="Heiti SC 中等" charset="-122"/>
              </a:rPr>
              <a:t>=</a:t>
            </a: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pd.concat</a:t>
            </a:r>
            <a:r>
              <a:rPr lang="en-US" altLang="zh-CN" sz="1600" b="1" dirty="0" smtClean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1600" b="1" dirty="0" err="1" smtClean="0">
                <a:latin typeface="Courier New 粗体" charset="0"/>
                <a:ea typeface="Heiti SC 中等" charset="-122"/>
              </a:rPr>
              <a:t>lcsv</a:t>
            </a:r>
            <a:r>
              <a:rPr lang="en-US" altLang="zh-CN" sz="1600" b="1" dirty="0" smtClean="0">
                <a:latin typeface="Courier New 粗体" charset="0"/>
                <a:ea typeface="Heiti SC 中等" charset="-122"/>
              </a:rPr>
              <a:t>)</a:t>
            </a:r>
            <a:endParaRPr lang="en-US" altLang="zh-CN" sz="1600" b="1" dirty="0">
              <a:latin typeface="Courier New 粗体" charset="0"/>
              <a:ea typeface="Heiti SC 中等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18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zh-CN" altLang="en-US" sz="4000" dirty="0" smtClean="0"/>
              <a:t>开发环境配置</a:t>
            </a:r>
            <a:endParaRPr lang="zh-CN" altLang="en-US" sz="1800" dirty="0">
              <a:latin typeface="Heiti SC 中等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837" y="1643866"/>
            <a:ext cx="82683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2.</a:t>
            </a:r>
            <a:r>
              <a:rPr kumimoji="1" lang="zh-CN" altLang="en-US" sz="2800" dirty="0" smtClean="0"/>
              <a:t>配置</a:t>
            </a:r>
            <a:r>
              <a:rPr kumimoji="1" lang="en-US" altLang="zh-CN" sz="2800" b="1" dirty="0" err="1" smtClean="0">
                <a:latin typeface="Courier New" charset="0"/>
                <a:ea typeface="Courier New" charset="0"/>
                <a:cs typeface="Courier New" charset="0"/>
              </a:rPr>
              <a:t>PyCharm</a:t>
            </a:r>
            <a:endParaRPr kumimoji="1" lang="en-US" altLang="zh-CN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File-&gt;Settings-&gt;Project-&gt;Project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Interpreter-&gt;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-&gt;Manage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Repositories-&gt;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添加豆</a:t>
            </a:r>
            <a:r>
              <a:rPr kumimoji="1" lang="zh-CN" altLang="en-US" sz="2800" b="1" dirty="0">
                <a:latin typeface="Courier New" charset="0"/>
                <a:ea typeface="Courier New" charset="0"/>
                <a:cs typeface="Courier New" charset="0"/>
              </a:rPr>
              <a:t>瓣源 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kumimoji="1" lang="en-US" altLang="zh-CN" sz="2800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pypi.doubanio.com</a:t>
            </a:r>
            <a:r>
              <a:rPr kumimoji="1" lang="en-US" altLang="zh-CN" sz="2800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/simple/</a:t>
            </a:r>
          </a:p>
        </p:txBody>
      </p:sp>
    </p:spTree>
    <p:extLst>
      <p:ext uri="{BB962C8B-B14F-4D97-AF65-F5344CB8AC3E}">
        <p14:creationId xmlns:p14="http://schemas.microsoft.com/office/powerpoint/2010/main" val="1391393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28089" y="1453807"/>
            <a:ext cx="11699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Merge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的形式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endParaRPr lang="en-US" altLang="zh-CN" sz="28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• Join− 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SQL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类型的连接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endParaRPr lang="zh-CN" altLang="en-US" sz="2800" b="1" dirty="0">
              <a:latin typeface="Heiti SC 中等" charset="-122"/>
              <a:ea typeface="Heiti SC 中等" charset="-122"/>
            </a:endParaRPr>
          </a:p>
        </p:txBody>
      </p:sp>
      <p:pic>
        <p:nvPicPr>
          <p:cNvPr id="5" name="图片 4" descr="屏幕快照 2017-01-20 下午8.24.48.png"/>
          <p:cNvPicPr>
            <a:picLocks noChangeAspect="1"/>
          </p:cNvPicPr>
          <p:nvPr/>
        </p:nvPicPr>
        <p:blipFill>
          <a:blip r:embed="rId3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3095371"/>
            <a:ext cx="11353800" cy="32512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74713" y="248942"/>
            <a:ext cx="8625522" cy="876596"/>
          </a:xfrm>
        </p:spPr>
        <p:txBody>
          <a:bodyPr/>
          <a:lstStyle/>
          <a:p>
            <a:r>
              <a:rPr lang="zh-CN" altLang="en-US" sz="4000" dirty="0" smtClean="0"/>
              <a:t>数据合并</a:t>
            </a:r>
            <a:r>
              <a:rPr lang="en-US" altLang="zh-CN" sz="4000" dirty="0" smtClean="0"/>
              <a:t>Merge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6641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92097" y="1554391"/>
            <a:ext cx="116998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Merge</a:t>
            </a:r>
            <a:r>
              <a:rPr lang="zh-CN" altLang="en-US" sz="2800" b="1" dirty="0">
                <a:latin typeface="Courier New 粗体" charset="0"/>
                <a:ea typeface="Heiti SC 中等" charset="-122"/>
              </a:rPr>
              <a:t>的形式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endParaRPr lang="en-US" altLang="zh-CN" sz="28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• Merge</a:t>
            </a: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的参数 </a:t>
            </a:r>
            <a:endParaRPr lang="en-US" altLang="zh-CN" sz="2800" b="1" dirty="0">
              <a:latin typeface="Courier New 粗体" charset="0"/>
              <a:ea typeface="Heiti SC 中等" charset="-122"/>
            </a:endParaRPr>
          </a:p>
          <a:p>
            <a:endParaRPr lang="en-US" altLang="zh-CN" sz="2800" b="1" dirty="0" smtClean="0">
              <a:latin typeface="Heiti SC 中等" charset="-122"/>
              <a:ea typeface="Heiti SC 中等" charset="-122"/>
            </a:endParaRPr>
          </a:p>
          <a:p>
            <a:endParaRPr lang="zh-CN" altLang="en-US" sz="2800" b="1" dirty="0">
              <a:latin typeface="Heiti SC 中等" charset="-122"/>
              <a:ea typeface="Heiti SC 中等" charset="-122"/>
            </a:endParaRPr>
          </a:p>
        </p:txBody>
      </p:sp>
      <p:pic>
        <p:nvPicPr>
          <p:cNvPr id="3" name="图片 2" descr="屏幕快照 2017-01-20 下午8.28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75" y="3302000"/>
            <a:ext cx="8509000" cy="1905000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ctrTitle"/>
          </p:nvPr>
        </p:nvSpPr>
        <p:spPr>
          <a:xfrm>
            <a:off x="874713" y="248942"/>
            <a:ext cx="8625522" cy="876596"/>
          </a:xfrm>
        </p:spPr>
        <p:txBody>
          <a:bodyPr/>
          <a:lstStyle/>
          <a:p>
            <a:r>
              <a:rPr lang="zh-CN" altLang="en-US" sz="4000" dirty="0" smtClean="0"/>
              <a:t>数据合并</a:t>
            </a:r>
            <a:r>
              <a:rPr lang="en-US" altLang="zh-CN" sz="4000" dirty="0" smtClean="0"/>
              <a:t>Merge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20251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1149533" y="1598607"/>
            <a:ext cx="3881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>
                <a:latin typeface="Courier New 粗体" charset="0"/>
              </a:rPr>
              <a:t>Matplotlib</a:t>
            </a:r>
            <a:r>
              <a:rPr lang="zh-TW" altLang="en-US" sz="3600" b="1" dirty="0">
                <a:latin typeface="Heiti SC Medium" charset="-122"/>
                <a:ea typeface="Heiti SC Medium" charset="-122"/>
                <a:cs typeface="Heiti SC Medium" charset="-122"/>
              </a:rPr>
              <a:t>绘图</a:t>
            </a:r>
            <a:endParaRPr lang="zh-CN" altLang="en-US" sz="36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50061" y="2505117"/>
            <a:ext cx="98690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主要用于二维绘图</a:t>
            </a:r>
          </a:p>
          <a:p>
            <a:r>
              <a:rPr lang="en-US" altLang="zh-CN" sz="3200" b="1" dirty="0">
                <a:latin typeface="Heiti SC Medium" charset="-122"/>
                <a:ea typeface="Heiti SC Medium" charset="-122"/>
                <a:cs typeface="Heiti SC Medium" charset="-122"/>
              </a:rPr>
              <a:t>– </a:t>
            </a:r>
            <a:r>
              <a:rPr lang="zh-CN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画图质量高</a:t>
            </a:r>
          </a:p>
          <a:p>
            <a:r>
              <a:rPr lang="en-US" altLang="zh-CN" sz="3200" b="1" dirty="0">
                <a:latin typeface="Heiti SC Medium" charset="-122"/>
                <a:ea typeface="Heiti SC Medium" charset="-122"/>
                <a:cs typeface="Heiti SC Medium" charset="-122"/>
              </a:rPr>
              <a:t>– </a:t>
            </a:r>
            <a:r>
              <a:rPr lang="zh-CN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方便快捷的绘图模块</a:t>
            </a:r>
          </a:p>
          <a:p>
            <a:r>
              <a:rPr lang="en-US" altLang="zh-TW" sz="3200" b="1" dirty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绘图</a:t>
            </a:r>
            <a:r>
              <a:rPr lang="en-US" altLang="zh-TW" sz="3200" b="1" dirty="0">
                <a:latin typeface="Heiti SC Medium" charset="-122"/>
                <a:ea typeface="Heiti SC Medium" charset="-122"/>
                <a:cs typeface="Heiti SC Medium" charset="-122"/>
              </a:rPr>
              <a:t>API——</a:t>
            </a:r>
            <a:r>
              <a:rPr lang="en-US" altLang="zh-TW" sz="3200" b="1" dirty="0" err="1">
                <a:latin typeface="Heiti SC Medium" charset="-122"/>
                <a:ea typeface="Heiti SC Medium" charset="-122"/>
                <a:cs typeface="Heiti SC Medium" charset="-122"/>
              </a:rPr>
              <a:t>pyplot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模块</a:t>
            </a:r>
          </a:p>
          <a:p>
            <a:r>
              <a:rPr lang="en-US" altLang="zh-TW" sz="3200" b="1" dirty="0">
                <a:latin typeface="Heiti SC Medium" charset="-122"/>
                <a:ea typeface="Heiti SC Medium" charset="-122"/>
                <a:cs typeface="Heiti SC Medium" charset="-122"/>
              </a:rPr>
              <a:t>• 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集成库</a:t>
            </a:r>
            <a:r>
              <a:rPr lang="en-US" altLang="zh-TW" sz="3200" b="1" dirty="0">
                <a:latin typeface="Heiti SC Medium" charset="-122"/>
                <a:ea typeface="Heiti SC Medium" charset="-122"/>
                <a:cs typeface="Heiti SC Medium" charset="-122"/>
              </a:rPr>
              <a:t>——</a:t>
            </a:r>
            <a:r>
              <a:rPr lang="en-US" altLang="zh-TW" sz="3200" b="1" dirty="0" err="1">
                <a:latin typeface="Heiti SC Medium" charset="-122"/>
                <a:ea typeface="Heiti SC Medium" charset="-122"/>
                <a:cs typeface="Heiti SC Medium" charset="-122"/>
              </a:rPr>
              <a:t>pylab</a:t>
            </a:r>
            <a:r>
              <a:rPr lang="zh-TW" altLang="en-US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>模块</a:t>
            </a:r>
            <a:r>
              <a:rPr lang="en-US" altLang="zh-TW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/>
            </a:r>
            <a:br>
              <a:rPr lang="en-US" altLang="zh-TW" sz="3200" b="1" dirty="0" smtClean="0">
                <a:latin typeface="Heiti SC Medium" charset="-122"/>
                <a:ea typeface="Heiti SC Medium" charset="-122"/>
                <a:cs typeface="Heiti SC Medium" charset="-122"/>
              </a:rPr>
            </a:br>
            <a:r>
              <a:rPr lang="en-US" altLang="zh-TW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>(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包含</a:t>
            </a:r>
            <a:r>
              <a:rPr lang="en-US" altLang="zh-TW" sz="3200" b="1" dirty="0" err="1">
                <a:latin typeface="Heiti SC Medium" charset="-122"/>
                <a:ea typeface="Heiti SC Medium" charset="-122"/>
                <a:cs typeface="Heiti SC Medium" charset="-122"/>
              </a:rPr>
              <a:t>NumPy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和 </a:t>
            </a:r>
            <a:r>
              <a:rPr lang="en-US" altLang="zh-TW" sz="3200" b="1" dirty="0" err="1">
                <a:latin typeface="Heiti SC Medium" charset="-122"/>
                <a:ea typeface="Heiti SC Medium" charset="-122"/>
                <a:cs typeface="Heiti SC Medium" charset="-122"/>
              </a:rPr>
              <a:t>pyplot</a:t>
            </a:r>
            <a:r>
              <a:rPr lang="zh-TW" altLang="en-US" sz="3200" b="1" dirty="0">
                <a:latin typeface="Heiti SC Medium" charset="-122"/>
                <a:ea typeface="Heiti SC Medium" charset="-122"/>
                <a:cs typeface="Heiti SC Medium" charset="-122"/>
              </a:rPr>
              <a:t>中的常用函数</a:t>
            </a:r>
            <a:r>
              <a:rPr lang="en-US" altLang="zh-TW" sz="3200" b="1" dirty="0">
                <a:latin typeface="Heiti SC Medium" charset="-122"/>
                <a:ea typeface="Heiti SC Medium" charset="-122"/>
                <a:cs typeface="Heiti SC Medium" charset="-122"/>
              </a:rPr>
              <a:t>)</a:t>
            </a:r>
            <a:endParaRPr lang="zh-CN" altLang="en-US" sz="32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771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231829" y="1607750"/>
            <a:ext cx="3881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>
                <a:latin typeface="Courier New 粗体" charset="0"/>
              </a:rPr>
              <a:t>Matplotlib</a:t>
            </a:r>
            <a:r>
              <a:rPr lang="zh-TW" altLang="en-US" sz="3600" b="1" dirty="0">
                <a:latin typeface="Heiti SC Medium" charset="-122"/>
                <a:ea typeface="Heiti SC Medium" charset="-122"/>
                <a:cs typeface="Heiti SC Medium" charset="-122"/>
              </a:rPr>
              <a:t>绘图</a:t>
            </a:r>
            <a:endParaRPr lang="zh-CN" altLang="en-US" sz="36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1829" y="238680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solidFill>
                  <a:schemeClr val="accent3"/>
                </a:solidFill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=[0,1,2,3,4,5,6,7]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=[1,2,11,5,6,8,10,12]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ls_x,ls_y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chemeClr val="accent3"/>
                </a:solidFill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400" b="1" dirty="0">
                <a:solidFill>
                  <a:schemeClr val="accent3"/>
                </a:solidFill>
                <a:latin typeface="Courier New 粗体" charset="0"/>
                <a:ea typeface="Heiti SC 中等" charset="-122"/>
              </a:rPr>
              <a:t>()</a:t>
            </a:r>
            <a:endParaRPr lang="zh-CN" altLang="en-US" sz="2400" b="1" dirty="0">
              <a:solidFill>
                <a:schemeClr val="accent3"/>
              </a:solidFill>
              <a:latin typeface="Courier New 粗体" charset="0"/>
              <a:ea typeface="Heiti SC 中等" charset="-122"/>
            </a:endParaRPr>
          </a:p>
        </p:txBody>
      </p:sp>
      <p:pic>
        <p:nvPicPr>
          <p:cNvPr id="3" name="图片 2" descr="figur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533" y="1607750"/>
            <a:ext cx="4341391" cy="3256043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66787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6283" y="1552887"/>
            <a:ext cx="3881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>
                <a:latin typeface="Courier New 粗体" charset="0"/>
              </a:rPr>
              <a:t>Matplotlib</a:t>
            </a:r>
            <a:r>
              <a:rPr lang="zh-TW" altLang="en-US" sz="3600" b="1" dirty="0">
                <a:latin typeface="Courier New 粗体" charset="0"/>
              </a:rPr>
              <a:t>绘图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06283" y="2368518"/>
            <a:ext cx="6096000" cy="28161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ourier New 粗体" charset="0"/>
                <a:ea typeface="Heiti SC 中等" charset="-122"/>
              </a:rPr>
              <a:t>t=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np.arange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(0.,4.,0.1)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(t,t,t,t+2,t,t**2)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()</a:t>
            </a:r>
            <a:endParaRPr lang="zh-CN" altLang="en-US" sz="24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11" name="图片 10" descr="figur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43" y="1623908"/>
            <a:ext cx="4443984" cy="330098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696917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03813" y="1429958"/>
            <a:ext cx="19287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>绘图</a:t>
            </a:r>
            <a:r>
              <a:rPr lang="zh-CN" altLang="en-US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>样式</a:t>
            </a:r>
            <a:r>
              <a:rPr lang="en-US" altLang="zh-TW" sz="3200" b="1" dirty="0" smtClean="0">
                <a:latin typeface="Heiti SC Medium" charset="-122"/>
                <a:ea typeface="Heiti SC Medium" charset="-122"/>
                <a:cs typeface="Heiti SC Medium" charset="-122"/>
              </a:rPr>
              <a:t> </a:t>
            </a:r>
            <a:endParaRPr lang="zh-CN" altLang="en-US" sz="3200" b="1" dirty="0">
              <a:latin typeface="Heiti SC Medium" charset="-122"/>
              <a:ea typeface="Heiti SC Medium" charset="-122"/>
              <a:cs typeface="Heiti SC Medium" charset="-122"/>
            </a:endParaRPr>
          </a:p>
        </p:txBody>
      </p:sp>
      <p:pic>
        <p:nvPicPr>
          <p:cNvPr id="3" name="图片 2" descr="屏幕快照 2017-01-20 下午9.12.2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3" y="2263289"/>
            <a:ext cx="6513139" cy="32350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13087" y="2014733"/>
            <a:ext cx="40777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Heiti SC 中等" charset="-122"/>
                <a:ea typeface="Heiti SC 中等" charset="-122"/>
              </a:rPr>
              <a:t>文字和字体属性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坐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标轴和网格属性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子图</a:t>
            </a:r>
            <a:r>
              <a:rPr lang="en-US" altLang="zh-CN" sz="2400" b="1" dirty="0">
                <a:latin typeface="Heiti SC 中等" charset="-122"/>
                <a:ea typeface="Heiti SC 中等" charset="-122"/>
              </a:rPr>
              <a:t>(axes)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子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区</a:t>
            </a:r>
            <a:r>
              <a:rPr lang="en-US" altLang="zh-CN" sz="2400" b="1" dirty="0">
                <a:latin typeface="Heiti SC 中等" charset="-122"/>
                <a:ea typeface="Heiti SC 中等" charset="-122"/>
              </a:rPr>
              <a:t>(subplots)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色彩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和样式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线宽 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每</a:t>
            </a:r>
            <a:r>
              <a:rPr lang="zh-CN" altLang="en-US" sz="2400" b="1" dirty="0">
                <a:latin typeface="Heiti SC 中等" charset="-122"/>
                <a:ea typeface="Heiti SC 中等" charset="-122"/>
              </a:rPr>
              <a:t>英寸点数</a:t>
            </a:r>
          </a:p>
          <a:p>
            <a:r>
              <a:rPr lang="zh-CN" altLang="en-US" sz="2400" b="1" dirty="0">
                <a:latin typeface="Heiti SC 中等" charset="-122"/>
                <a:ea typeface="Heiti SC 中等" charset="-122"/>
              </a:rPr>
              <a:t>图像</a:t>
            </a:r>
            <a:r>
              <a:rPr lang="zh-CN" altLang="en-US" sz="2400" b="1" dirty="0" smtClean="0">
                <a:latin typeface="Heiti SC 中等" charset="-122"/>
                <a:ea typeface="Heiti SC 中等" charset="-122"/>
              </a:rPr>
              <a:t>大小</a:t>
            </a:r>
            <a:endParaRPr lang="en-US" altLang="zh-CN" sz="2400" b="1" dirty="0" smtClean="0">
              <a:latin typeface="Heiti SC 中等" charset="-122"/>
              <a:ea typeface="Heiti SC 中等" charset="-122"/>
            </a:endParaRP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pl.figure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figsize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=(8,6),dpi=100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)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500635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2317" y="188671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=[0,1,2,3,4,5,6,7]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=[1,2,11,5,6,8,10,12]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ls_x,ls_y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)</a:t>
            </a:r>
          </a:p>
          <a:p>
            <a:r>
              <a:rPr lang="en-US" altLang="zh-CN" sz="24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plt.title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('picture title')</a:t>
            </a:r>
          </a:p>
          <a:p>
            <a:r>
              <a:rPr lang="en-US" altLang="zh-CN" sz="24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plt.xlabel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('x label')</a:t>
            </a:r>
          </a:p>
          <a:p>
            <a:r>
              <a:rPr lang="en-US" altLang="zh-CN" sz="24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plt.ylabel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('y label')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)</a:t>
            </a: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#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ls_x,ls_y,'g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--')</a:t>
            </a:r>
            <a:endParaRPr lang="zh-CN" altLang="en-US" sz="24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8" name="图片 7" descr="figure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94" y="1886711"/>
            <a:ext cx="4397250" cy="3297937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84693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5" name="图片 4" descr="屏幕快照 2017-01-20 下午9.16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60" y="1767681"/>
            <a:ext cx="5156200" cy="3543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8671" y="5599181"/>
            <a:ext cx="8721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latin typeface="Courier New 粗体" charset="0"/>
                <a:ea typeface="Heiti SC 中等" charset="-122"/>
              </a:rPr>
              <a:t>上图的绘制命令：</a:t>
            </a:r>
            <a:r>
              <a:rPr kumimoji="1" lang="en-US" altLang="zh-CN" sz="2000" b="1" dirty="0" err="1" smtClean="0">
                <a:latin typeface="Courier New 粗体" charset="0"/>
                <a:ea typeface="Heiti SC 中等" charset="-122"/>
              </a:rPr>
              <a:t>plt</a:t>
            </a:r>
            <a:r>
              <a:rPr kumimoji="1" lang="en-US" altLang="zh-CN" sz="2000" b="1" dirty="0" smtClean="0">
                <a:latin typeface="Courier New 粗体" charset="0"/>
                <a:ea typeface="Heiti SC 中等" charset="-122"/>
              </a:rPr>
              <a:t>.[1](</a:t>
            </a:r>
            <a:r>
              <a:rPr kumimoji="1" lang="en-US" altLang="zh-CN" sz="2000" b="1" dirty="0" err="1" smtClean="0">
                <a:latin typeface="Courier New 粗体" charset="0"/>
                <a:ea typeface="Heiti SC 中等" charset="-122"/>
              </a:rPr>
              <a:t>list_i,list_o</a:t>
            </a:r>
            <a:r>
              <a:rPr kumimoji="1" lang="en-US" altLang="zh-CN" sz="2000" b="1" dirty="0" smtClean="0">
                <a:latin typeface="Courier New 粗体" charset="0"/>
                <a:ea typeface="Heiti SC 中等" charset="-122"/>
              </a:rPr>
              <a:t>,[2])</a:t>
            </a:r>
          </a:p>
          <a:p>
            <a:r>
              <a:rPr kumimoji="1" lang="en-US" altLang="zh-CN" sz="2000" b="1" dirty="0" smtClean="0">
                <a:latin typeface="Courier New 粗体" charset="0"/>
                <a:ea typeface="Heiti SC 中等" charset="-122"/>
              </a:rPr>
              <a:t>[1],[2]</a:t>
            </a:r>
            <a:r>
              <a:rPr kumimoji="1" lang="zh-CN" altLang="en-US" sz="2000" b="1" dirty="0" smtClean="0">
                <a:latin typeface="Courier New 粗体" charset="0"/>
                <a:ea typeface="Heiti SC 中等" charset="-122"/>
              </a:rPr>
              <a:t>填什么？</a:t>
            </a:r>
            <a:endParaRPr kumimoji="1" lang="zh-CN" altLang="en-US" sz="20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52920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1749" y="1462604"/>
            <a:ext cx="1089025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np.arange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(0.,4.,0.1) 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t,t,color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='red',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='-',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=3,label='t') 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(t,t+2,color='green',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=':',marker='*',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=3,label='t+2') 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t,t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**2,color='blue',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='',marker='+',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=3,label='t**2') </a:t>
            </a:r>
          </a:p>
          <a:p>
            <a:r>
              <a:rPr lang="en-US" altLang="zh-CN" sz="24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plt.legend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loc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='upper left')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)</a:t>
            </a:r>
          </a:p>
          <a:p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#</a:t>
            </a:r>
            <a:r>
              <a:rPr lang="en-US" altLang="zh-CN" sz="2400" b="1" dirty="0" err="1" smtClean="0">
                <a:latin typeface="Courier New 粗体" charset="0"/>
                <a:ea typeface="Heiti SC 中等" charset="-122"/>
              </a:rPr>
              <a:t>loc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=‘best’</a:t>
            </a:r>
            <a:endParaRPr lang="zh-CN" altLang="en-US" sz="24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5" name="图片 4" descr="屏幕快照 2017-01-20 下午10.13.5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299" y="3998757"/>
            <a:ext cx="2589785" cy="2043317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5471830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0917" y="1548873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4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=[0,1,2,3,4,5,6,7]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ls_y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=[1,2,11,5,6,8,10,12]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ls_x,ls_y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)  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plt.bar</a:t>
            </a:r>
            <a:r>
              <a:rPr lang="en-US" altLang="zh-CN" sz="2400" b="1" dirty="0" smtClean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</a:t>
            </a:r>
            <a:r>
              <a:rPr lang="en-US" altLang="zh-CN" sz="2400" b="1" dirty="0" err="1" smtClean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ls_x,ls_y</a:t>
            </a:r>
            <a:r>
              <a:rPr lang="en-US" altLang="zh-CN" sz="24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plt.title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('picture title')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plt.xlabel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('x label')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plt.ylabel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('y label')</a:t>
            </a:r>
          </a:p>
          <a:p>
            <a:r>
              <a:rPr lang="en-US" altLang="zh-CN" sz="2400" b="1" dirty="0" err="1"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400" b="1" dirty="0">
                <a:latin typeface="Courier New 粗体" charset="0"/>
                <a:ea typeface="Heiti SC 中等" charset="-122"/>
              </a:rPr>
              <a:t>()</a:t>
            </a:r>
            <a:endParaRPr lang="zh-CN" altLang="en-US" sz="24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8" name="图片 7" descr="figure_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4" y="1273301"/>
            <a:ext cx="3035553" cy="2276665"/>
          </a:xfrm>
          <a:prstGeom prst="rect">
            <a:avLst/>
          </a:prstGeom>
        </p:spPr>
      </p:pic>
      <p:pic>
        <p:nvPicPr>
          <p:cNvPr id="5" name="图片 4" descr="屏幕快照 2017-01-20 下午10.19.4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95" y="3697730"/>
            <a:ext cx="3035553" cy="2314705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304655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838" y="15459"/>
            <a:ext cx="9785444" cy="1110079"/>
          </a:xfrm>
        </p:spPr>
        <p:txBody>
          <a:bodyPr/>
          <a:lstStyle/>
          <a:p>
            <a:r>
              <a:rPr lang="zh-CN" altLang="en-US" sz="4000" dirty="0" smtClean="0"/>
              <a:t>开发环境配置</a:t>
            </a:r>
            <a:endParaRPr lang="zh-CN" altLang="en-US" sz="1800" dirty="0">
              <a:latin typeface="Heiti SC 中等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1837" y="1643866"/>
            <a:ext cx="82683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2.</a:t>
            </a: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配置</a:t>
            </a:r>
            <a:r>
              <a:rPr kumimoji="1" lang="en-US" altLang="zh-CN" sz="2800" b="1" dirty="0" err="1" smtClean="0">
                <a:latin typeface="Courier New" charset="0"/>
                <a:ea typeface="Courier New" charset="0"/>
                <a:cs typeface="Courier New" charset="0"/>
              </a:rPr>
              <a:t>PyCharm</a:t>
            </a:r>
            <a:endParaRPr kumimoji="1" lang="en-US" altLang="zh-CN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安装</a:t>
            </a:r>
            <a:r>
              <a:rPr kumimoji="1" lang="en-US" altLang="zh-CN" sz="2800" b="1" dirty="0" smtClean="0">
                <a:latin typeface="Courier New" charset="0"/>
                <a:ea typeface="Courier New" charset="0"/>
                <a:cs typeface="Courier New" charset="0"/>
              </a:rPr>
              <a:t>pandas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2800" b="1" dirty="0" smtClean="0">
                <a:latin typeface="Courier New" charset="0"/>
                <a:ea typeface="Courier New" charset="0"/>
                <a:cs typeface="Courier New" charset="0"/>
              </a:rPr>
              <a:t>安装</a:t>
            </a:r>
            <a:r>
              <a:rPr kumimoji="1" lang="en-US" altLang="zh-CN" sz="2800" b="1" dirty="0" err="1" smtClean="0">
                <a:latin typeface="Courier New" charset="0"/>
                <a:ea typeface="Courier New" charset="0"/>
                <a:cs typeface="Courier New" charset="0"/>
              </a:rPr>
              <a:t>matplotlib</a:t>
            </a:r>
            <a:endParaRPr kumimoji="1" lang="en-US" altLang="zh-CN" sz="2800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10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73958" y="1322302"/>
            <a:ext cx="6651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Courier New 粗体" charset="0"/>
                <a:ea typeface="Heiti SC 中等" charset="-122"/>
              </a:rPr>
              <a:t>子图</a:t>
            </a:r>
            <a:r>
              <a:rPr lang="en-US" altLang="zh-CN" sz="3600" b="1" dirty="0">
                <a:latin typeface="Courier New 粗体" charset="0"/>
                <a:ea typeface="Heiti SC 中等" charset="-122"/>
              </a:rPr>
              <a:t>-</a:t>
            </a:r>
            <a:r>
              <a:rPr lang="en-US" altLang="zh-CN" sz="3600" b="1" dirty="0" smtClean="0">
                <a:latin typeface="Courier New 粗体" charset="0"/>
                <a:ea typeface="Heiti SC 中等" charset="-122"/>
              </a:rPr>
              <a:t>subplots</a:t>
            </a:r>
            <a:r>
              <a:rPr lang="zh-CN" altLang="en-US" sz="3600" b="1" dirty="0" smtClean="0">
                <a:latin typeface="Courier New 粗体" charset="0"/>
                <a:ea typeface="Heiti SC 中等" charset="-122"/>
              </a:rPr>
              <a:t>（便于比较）</a:t>
            </a:r>
            <a:r>
              <a:rPr lang="en-US" altLang="zh-CN" sz="3600" b="1" dirty="0" smtClean="0">
                <a:latin typeface="Courier New 粗体" charset="0"/>
                <a:ea typeface="Heiti SC 中等" charset="-122"/>
              </a:rPr>
              <a:t> </a:t>
            </a:r>
            <a:endParaRPr lang="en-US" altLang="zh-CN" sz="36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3" name="图片 2" descr="屏幕快照 2017-01-20 下午10.32.50.pn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6" y="2254082"/>
            <a:ext cx="9555420" cy="4008615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33908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01947" y="1225689"/>
            <a:ext cx="111024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matplotlib.pyplot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</a:t>
            </a:r>
            <a:endParaRPr lang="en-US" altLang="zh-CN" sz="20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000" b="1" dirty="0">
                <a:latin typeface="Courier New 粗体" charset="0"/>
                <a:ea typeface="Heiti SC 中等" charset="-122"/>
              </a:rPr>
              <a:t>import 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numpy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 as 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np</a:t>
            </a:r>
            <a:endParaRPr lang="en-US" altLang="zh-CN" sz="20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000" b="1" dirty="0">
                <a:latin typeface="Courier New 粗体" charset="0"/>
                <a:ea typeface="Heiti SC 中等" charset="-122"/>
              </a:rPr>
              <a:t>#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pl.figure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figsize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=(8,6),dpi=100)</a:t>
            </a:r>
          </a:p>
          <a:p>
            <a:endParaRPr lang="en-US" altLang="zh-CN" sz="2000" b="1" dirty="0">
              <a:latin typeface="Courier New 粗体" charset="0"/>
              <a:ea typeface="Heiti SC 中等" charset="-122"/>
            </a:endParaRPr>
          </a:p>
          <a:p>
            <a:r>
              <a:rPr lang="en-US" altLang="zh-CN" sz="2000" b="1" dirty="0">
                <a:latin typeface="Courier New 粗体" charset="0"/>
                <a:ea typeface="Heiti SC 中等" charset="-122"/>
              </a:rPr>
              <a:t>t=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np.arange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(0.,4.,0.1) </a:t>
            </a:r>
          </a:p>
          <a:p>
            <a:r>
              <a:rPr lang="en-US" altLang="zh-CN" sz="20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plt.subplot</a:t>
            </a:r>
            <a:r>
              <a:rPr lang="en-US" altLang="zh-CN" sz="20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(211)</a:t>
            </a:r>
          </a:p>
          <a:p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t,t,color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='red',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='-',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=3,label='t') </a:t>
            </a:r>
          </a:p>
          <a:p>
            <a:r>
              <a:rPr lang="en-US" altLang="zh-CN" sz="2000" b="1" dirty="0" err="1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plt.subplot</a:t>
            </a:r>
            <a:r>
              <a:rPr lang="en-US" altLang="zh-CN" sz="2000" b="1" dirty="0">
                <a:solidFill>
                  <a:srgbClr val="FFFF00"/>
                </a:solidFill>
                <a:latin typeface="Courier New 粗体" charset="0"/>
                <a:ea typeface="Heiti SC 中等" charset="-122"/>
              </a:rPr>
              <a:t>(212)</a:t>
            </a:r>
          </a:p>
          <a:p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(t,t+2,color='green',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=':',marker='*',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=3,label='t+2') </a:t>
            </a:r>
          </a:p>
          <a:p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plt.plot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t,t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**2,color='blue',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linestyle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='',marker='+',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linewidth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=3,label='t**2') </a:t>
            </a:r>
          </a:p>
          <a:p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plt.legend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</a:t>
            </a:r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loc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='upper left')</a:t>
            </a:r>
          </a:p>
          <a:p>
            <a:r>
              <a:rPr lang="en-US" altLang="zh-CN" sz="2000" b="1" dirty="0" err="1">
                <a:latin typeface="Courier New 粗体" charset="0"/>
                <a:ea typeface="Heiti SC 中等" charset="-122"/>
              </a:rPr>
              <a:t>plt.show</a:t>
            </a:r>
            <a:r>
              <a:rPr lang="en-US" altLang="zh-CN" sz="2000" b="1" dirty="0">
                <a:latin typeface="Courier New 粗体" charset="0"/>
                <a:ea typeface="Heiti SC 中等" charset="-122"/>
              </a:rPr>
              <a:t>()</a:t>
            </a:r>
            <a:endParaRPr lang="zh-CN" altLang="en-US" sz="20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0707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6845" y="1607751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latin typeface="Courier New 粗体" charset="0"/>
              </a:rPr>
              <a:t> </a:t>
            </a:r>
            <a:endParaRPr lang="zh-CN" altLang="en-US" sz="36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27070" y="1332709"/>
            <a:ext cx="5936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latin typeface="Courier New 粗体" charset="0"/>
                <a:ea typeface="Heiti SC 中等" charset="-122"/>
              </a:rPr>
              <a:t>子图</a:t>
            </a:r>
            <a:r>
              <a:rPr lang="en-US" altLang="zh-CN" sz="3200" b="1" dirty="0">
                <a:latin typeface="Courier New 粗体" charset="0"/>
                <a:ea typeface="Heiti SC 中等" charset="-122"/>
              </a:rPr>
              <a:t>-</a:t>
            </a:r>
            <a:r>
              <a:rPr lang="en-US" altLang="zh-CN" sz="3200" b="1" dirty="0" smtClean="0">
                <a:latin typeface="Courier New 粗体" charset="0"/>
                <a:ea typeface="Heiti SC 中等" charset="-122"/>
              </a:rPr>
              <a:t>subplots</a:t>
            </a:r>
            <a:r>
              <a:rPr lang="zh-CN" altLang="en-US" sz="3200" b="1" dirty="0" smtClean="0">
                <a:latin typeface="Courier New 粗体" charset="0"/>
                <a:ea typeface="Heiti SC 中等" charset="-122"/>
              </a:rPr>
              <a:t>（便于比较）</a:t>
            </a:r>
            <a:r>
              <a:rPr lang="en-US" altLang="zh-CN" sz="3200" b="1" dirty="0" smtClean="0">
                <a:latin typeface="Courier New 粗体" charset="0"/>
                <a:ea typeface="Heiti SC 中等" charset="-122"/>
              </a:rPr>
              <a:t> </a:t>
            </a:r>
            <a:endParaRPr lang="en-US" altLang="zh-CN" sz="32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5" name="图片 4" descr="屏幕快照 2017-01-20 下午11.1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01" y="2124655"/>
            <a:ext cx="5297471" cy="42153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77041" y="2124655"/>
            <a:ext cx="3496470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扩展：用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2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2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子图的方式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绘制：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a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X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，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a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</a:t>
            </a:r>
            <a:r>
              <a:rPr lang="en-US" altLang="zh-CN" sz="2400" b="1" dirty="0" err="1" smtClean="0">
                <a:latin typeface="Courier New 粗体" charset="0"/>
                <a:ea typeface="Heiti SC 中等" charset="-122"/>
              </a:rPr>
              <a:t>X+b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a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**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3</a:t>
            </a:r>
          </a:p>
          <a:p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a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x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**</a:t>
            </a:r>
            <a:r>
              <a:rPr lang="en-US" altLang="zh-CN" sz="2400" b="1" dirty="0" smtClean="0">
                <a:latin typeface="Courier New 粗体" charset="0"/>
                <a:ea typeface="Heiti SC 中等" charset="-122"/>
              </a:rPr>
              <a:t>2+b</a:t>
            </a:r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*</a:t>
            </a:r>
            <a:r>
              <a:rPr lang="en-US" altLang="zh-CN" sz="2400" b="1" dirty="0" err="1" smtClean="0">
                <a:latin typeface="Courier New 粗体" charset="0"/>
                <a:ea typeface="Heiti SC 中等" charset="-122"/>
              </a:rPr>
              <a:t>x+c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四种曲线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要求，颜色、线型不同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r>
              <a:rPr lang="zh-CN" altLang="en-US" sz="2400" b="1" dirty="0" smtClean="0">
                <a:latin typeface="Courier New 粗体" charset="0"/>
                <a:ea typeface="Heiti SC 中等" charset="-122"/>
              </a:rPr>
              <a:t>子图都带图例</a:t>
            </a:r>
            <a:endParaRPr lang="en-US" altLang="zh-CN" sz="2400" b="1" dirty="0" smtClean="0">
              <a:latin typeface="Courier New 粗体" charset="0"/>
              <a:ea typeface="Heiti SC 中等" charset="-122"/>
            </a:endParaRPr>
          </a:p>
          <a:p>
            <a:endParaRPr lang="en-US" altLang="zh-CN" sz="2400" b="1" dirty="0">
              <a:latin typeface="Courier New 粗体" charset="0"/>
              <a:ea typeface="Heiti SC 中等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874713" y="331238"/>
            <a:ext cx="8625522" cy="794300"/>
          </a:xfrm>
        </p:spPr>
        <p:txBody>
          <a:bodyPr/>
          <a:lstStyle/>
          <a:p>
            <a:r>
              <a:rPr lang="zh-CN" altLang="en-US" sz="4000" dirty="0" smtClean="0"/>
              <a:t>数据可视化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69907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02530" y="4803844"/>
            <a:ext cx="10876110" cy="1324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示例：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http://</a:t>
            </a:r>
            <a:r>
              <a:rPr lang="en-US" altLang="zh-CN" sz="2800" b="1" dirty="0" smtClean="0">
                <a:latin typeface="Courier New 粗体" charset="0"/>
                <a:ea typeface="Heiti SC 中等" charset="-122"/>
              </a:rPr>
              <a:t>matplotlib.org/gallery.html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Courier New 粗体" charset="0"/>
                <a:ea typeface="Heiti SC 中等" charset="-122"/>
              </a:rPr>
              <a:t>文档：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http://</a:t>
            </a:r>
            <a:r>
              <a:rPr lang="en-US" altLang="zh-CN" sz="2800" b="1" dirty="0" err="1">
                <a:latin typeface="Courier New 粗体" charset="0"/>
                <a:ea typeface="Heiti SC 中等" charset="-122"/>
              </a:rPr>
              <a:t>matplotlib.org</a:t>
            </a:r>
            <a:r>
              <a:rPr lang="en-US" altLang="zh-CN" sz="2800" b="1" dirty="0">
                <a:latin typeface="Courier New 粗体" charset="0"/>
                <a:ea typeface="Heiti SC 中等" charset="-122"/>
              </a:rPr>
              <a:t>/</a:t>
            </a:r>
            <a:r>
              <a:rPr lang="en-US" altLang="zh-CN" sz="2800" b="1" dirty="0" err="1">
                <a:latin typeface="Courier New 粗体" charset="0"/>
                <a:ea typeface="Heiti SC 中等" charset="-122"/>
              </a:rPr>
              <a:t>contents.html</a:t>
            </a:r>
            <a:endParaRPr lang="zh-CN" altLang="en-US" sz="2800" b="1" dirty="0">
              <a:latin typeface="Courier New 粗体" charset="0"/>
              <a:ea typeface="Heiti SC 中等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66" y="1274394"/>
            <a:ext cx="2800576" cy="37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21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763" y="452718"/>
            <a:ext cx="9404723" cy="672820"/>
          </a:xfrm>
        </p:spPr>
        <p:txBody>
          <a:bodyPr/>
          <a:lstStyle/>
          <a:p>
            <a:r>
              <a:rPr lang="zh-CN" altLang="en-US" sz="4000" b="1" dirty="0" smtClean="0"/>
              <a:t>列表</a:t>
            </a:r>
            <a:r>
              <a:rPr lang="zh-CN" altLang="zh-CN" sz="4000" b="1" dirty="0"/>
              <a:t/>
            </a:r>
            <a:br>
              <a:rPr lang="zh-CN" altLang="zh-CN" sz="4000" b="1" dirty="0"/>
            </a:b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2020" y="1565238"/>
            <a:ext cx="8946541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列表</a:t>
            </a:r>
            <a:endParaRPr lang="en-US" altLang="zh-CN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dirty="0" smtClean="0"/>
              <a:t>Python</a:t>
            </a:r>
            <a:r>
              <a:rPr lang="zh-CN" altLang="en-US" sz="2000" dirty="0" smtClean="0"/>
              <a:t>中的</a:t>
            </a:r>
            <a:r>
              <a:rPr lang="en-US" altLang="zh-CN" sz="2000" dirty="0" smtClean="0"/>
              <a:t>列表是一个比传统数组更好用的</a:t>
            </a:r>
            <a:r>
              <a:rPr lang="en-US" altLang="zh-CN" sz="2000" dirty="0" smtClean="0">
                <a:solidFill>
                  <a:srgbClr val="FFC000"/>
                </a:solidFill>
              </a:rPr>
              <a:t>数据线型集合</a:t>
            </a:r>
            <a:r>
              <a:rPr lang="en-US" altLang="zh-CN" sz="2000" dirty="0"/>
              <a:t>，它可以在随机位置任意添加不同类型的数据，Python还提供多种工具方便列表的操作,下面分别举例说明</a:t>
            </a:r>
            <a:r>
              <a:rPr lang="en-US" altLang="zh-CN" sz="2000" dirty="0" smtClean="0"/>
              <a:t>。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2000" b="1" dirty="0" smtClean="0"/>
              <a:t>1</a:t>
            </a:r>
            <a:r>
              <a:rPr lang="en-US" altLang="zh-CN" sz="2000" b="1" dirty="0"/>
              <a:t>、</a:t>
            </a:r>
            <a:r>
              <a:rPr lang="en-US" altLang="zh-CN" sz="2000" b="1" dirty="0" smtClean="0"/>
              <a:t>声明一个空列表</a:t>
            </a:r>
            <a:r>
              <a:rPr lang="zh-CN" altLang="en-US" sz="2000" b="1" dirty="0" smtClean="0"/>
              <a:t>：</a:t>
            </a:r>
            <a:endParaRPr lang="zh-CN" altLang="zh-CN" sz="2000" b="1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2000" dirty="0" err="1">
                <a:solidFill>
                  <a:srgbClr val="FFC000"/>
                </a:solidFill>
              </a:rPr>
              <a:t>my_list</a:t>
            </a:r>
            <a:r>
              <a:rPr lang="en-US" altLang="zh-CN" sz="2000" dirty="0" smtClean="0">
                <a:solidFill>
                  <a:srgbClr val="FFC000"/>
                </a:solidFill>
              </a:rPr>
              <a:t>=[]</a:t>
            </a:r>
            <a:r>
              <a:rPr lang="zh-CN" altLang="en-US" sz="2000" dirty="0">
                <a:solidFill>
                  <a:srgbClr val="FFC000"/>
                </a:solidFill>
              </a:rPr>
              <a:t> </a:t>
            </a:r>
            <a:r>
              <a:rPr lang="en-US" altLang="zh-CN" sz="2000" dirty="0" smtClean="0"/>
              <a:t>#</a:t>
            </a:r>
            <a:r>
              <a:rPr lang="zh-CN" altLang="zh-CN" sz="2000" dirty="0" smtClean="0"/>
              <a:t>此时</a:t>
            </a:r>
            <a:r>
              <a:rPr lang="en-US" altLang="zh-CN" sz="2000" dirty="0" err="1"/>
              <a:t>my_list</a:t>
            </a:r>
            <a:r>
              <a:rPr lang="zh-CN" altLang="zh-CN" sz="2000" dirty="0"/>
              <a:t>中没有任何</a:t>
            </a:r>
            <a:r>
              <a:rPr lang="zh-CN" altLang="zh-CN" sz="2000" dirty="0" smtClean="0"/>
              <a:t>元素</a:t>
            </a:r>
            <a:endParaRPr lang="en-US" altLang="zh-CN" sz="2000" dirty="0" smtClean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13543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</TotalTime>
  <Words>3972</Words>
  <Application>Microsoft Macintosh PowerPoint</Application>
  <PresentationFormat>宽屏</PresentationFormat>
  <Paragraphs>561</Paragraphs>
  <Slides>83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Calibri</vt:lpstr>
      <vt:lpstr>Century Gothic</vt:lpstr>
      <vt:lpstr>Courier New</vt:lpstr>
      <vt:lpstr>Courier New 粗体</vt:lpstr>
      <vt:lpstr>Heiti SC Light</vt:lpstr>
      <vt:lpstr>Heiti SC Medium</vt:lpstr>
      <vt:lpstr>Heiti SC 中等</vt:lpstr>
      <vt:lpstr>Mangal</vt:lpstr>
      <vt:lpstr>SimHei</vt:lpstr>
      <vt:lpstr>Wingdings 3</vt:lpstr>
      <vt:lpstr>黑体</vt:lpstr>
      <vt:lpstr>宋体</vt:lpstr>
      <vt:lpstr>新細明體</vt:lpstr>
      <vt:lpstr>Arial</vt:lpstr>
      <vt:lpstr>离子</vt:lpstr>
      <vt:lpstr>PowerPoint 演示文稿</vt:lpstr>
      <vt:lpstr>PowerPoint 演示文稿</vt:lpstr>
      <vt:lpstr>Python版本</vt:lpstr>
      <vt:lpstr>开发环境配置</vt:lpstr>
      <vt:lpstr>开发环境配置</vt:lpstr>
      <vt:lpstr>开发环境配置</vt:lpstr>
      <vt:lpstr>开发环境配置</vt:lpstr>
      <vt:lpstr>开发环境配置</vt:lpstr>
      <vt:lpstr>列表 </vt:lpstr>
      <vt:lpstr>列表 </vt:lpstr>
      <vt:lpstr>列表 </vt:lpstr>
      <vt:lpstr>列表 </vt:lpstr>
      <vt:lpstr>列表 </vt:lpstr>
      <vt:lpstr>列表 </vt:lpstr>
      <vt:lpstr>列表 </vt:lpstr>
      <vt:lpstr>列表 </vt:lpstr>
      <vt:lpstr>列表 </vt:lpstr>
      <vt:lpstr>元组（tuple） </vt:lpstr>
      <vt:lpstr>PowerPoint 演示文稿</vt:lpstr>
      <vt:lpstr>PowerPoint 演示文稿</vt:lpstr>
      <vt:lpstr>PowerPoint 演示文稿</vt:lpstr>
      <vt:lpstr>字符串（string）</vt:lpstr>
      <vt:lpstr>字符串（string）</vt:lpstr>
      <vt:lpstr>PowerPoint 演示文稿</vt:lpstr>
      <vt:lpstr>PowerPoint 演示文稿</vt:lpstr>
      <vt:lpstr>PowerPoint 演示文稿</vt:lpstr>
      <vt:lpstr>PowerPoint 演示文稿</vt:lpstr>
      <vt:lpstr>切片 </vt:lpstr>
      <vt:lpstr>PowerPoint 演示文稿</vt:lpstr>
      <vt:lpstr>PowerPoint 演示文稿</vt:lpstr>
      <vt:lpstr>字典（dictionary）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 </vt:lpstr>
      <vt:lpstr>其他 </vt:lpstr>
      <vt:lpstr>PowerPoint 演示文稿</vt:lpstr>
      <vt:lpstr>PowerPoint 演示文稿</vt:lpstr>
      <vt:lpstr>PowerPoint 演示文稿</vt:lpstr>
      <vt:lpstr>其他 </vt:lpstr>
      <vt:lpstr>其他 </vt:lpstr>
      <vt:lpstr>Python数据分析</vt:lpstr>
      <vt:lpstr>PowerPoint 演示文稿</vt:lpstr>
      <vt:lpstr>数据获取和收集</vt:lpstr>
      <vt:lpstr>数据获取和收集</vt:lpstr>
      <vt:lpstr>获取并连接</vt:lpstr>
      <vt:lpstr>数据整理</vt:lpstr>
      <vt:lpstr>数据整理</vt:lpstr>
      <vt:lpstr>数据整理</vt:lpstr>
      <vt:lpstr>数据整理</vt:lpstr>
      <vt:lpstr>数据整理</vt:lpstr>
      <vt:lpstr>数据整理</vt:lpstr>
      <vt:lpstr>数据整理</vt:lpstr>
      <vt:lpstr>数据整理</vt:lpstr>
      <vt:lpstr>数据清洗和整理</vt:lpstr>
      <vt:lpstr>数据清洗和整理</vt:lpstr>
      <vt:lpstr>数据整理</vt:lpstr>
      <vt:lpstr>数据整理</vt:lpstr>
      <vt:lpstr>数据整理</vt:lpstr>
      <vt:lpstr>数据整理</vt:lpstr>
      <vt:lpstr>数据统计分析</vt:lpstr>
      <vt:lpstr>数据统计分析</vt:lpstr>
      <vt:lpstr>数据分组</vt:lpstr>
      <vt:lpstr>数据合并Merge</vt:lpstr>
      <vt:lpstr>数据合并Merge</vt:lpstr>
      <vt:lpstr>数据合并Merge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数据可视化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 通过求三角形面积步入PYthon程序世界</dc:title>
  <dc:creator>Aliens</dc:creator>
  <cp:lastModifiedBy>胡亦</cp:lastModifiedBy>
  <cp:revision>70</cp:revision>
  <dcterms:created xsi:type="dcterms:W3CDTF">2016-05-09T00:15:50Z</dcterms:created>
  <dcterms:modified xsi:type="dcterms:W3CDTF">2017-03-14T14:13:37Z</dcterms:modified>
</cp:coreProperties>
</file>